
<file path=[Content_Types].xml><?xml version="1.0" encoding="utf-8"?>
<Types xmlns="http://schemas.openxmlformats.org/package/2006/content-types">
  <Default Extension="svg" ContentType="image/svg+xml"/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emf" ContentType="image/x-emf"/>
  <Default Extension="rels" ContentType="application/vnd.openxmlformats-package.relationships+xml"/>
  <Default Extension="bin" ContentType="application/vnd.openxmlformats-officedocument.oleObject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5143500" type="screen16x9"/>
  <p:notesSz cx="9144000" cy="5143500"/>
  <p:defaultTextStyle>
    <a:defPPr>
      <a:defRPr lang="en-US"/>
    </a:defPPr>
    <a:lvl1pPr marL="0" algn="l" defTabSz="342900">
      <a:defRPr sz="1350">
        <a:solidFill>
          <a:schemeClr val="tx1"/>
        </a:solidFill>
        <a:latin typeface="+mn-lt"/>
        <a:ea typeface="+mn-ea"/>
        <a:cs typeface="+mn-cs"/>
      </a:defRPr>
    </a:lvl1pPr>
    <a:lvl2pPr marL="342900" algn="l" defTabSz="342900">
      <a:defRPr sz="1350">
        <a:solidFill>
          <a:schemeClr val="tx1"/>
        </a:solidFill>
        <a:latin typeface="+mn-lt"/>
        <a:ea typeface="+mn-ea"/>
        <a:cs typeface="+mn-cs"/>
      </a:defRPr>
    </a:lvl2pPr>
    <a:lvl3pPr marL="685800" algn="l" defTabSz="342900">
      <a:defRPr sz="135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>
      <a:defRPr sz="135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>
      <a:defRPr sz="135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>
      <a:defRPr sz="135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>
      <a:defRPr sz="135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>
      <a:defRPr sz="135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>
      <a:defRPr sz="135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howGuides="1" snapToGrid="0" snapToObjects="1">
      <p:cViewPr varScale="1">
        <p:scale>
          <a:sx n="102" d="100"/>
          <a:sy n="102" d="100"/>
        </p:scale>
        <p:origin x="666" y="96"/>
      </p:cViewPr>
      <p:guideLst>
        <p:guide pos="1620" orient="horz"/>
        <p:guide pos="2857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presProps" Target="presProps.xml" /><Relationship Id="rId11" Type="http://schemas.openxmlformats.org/officeDocument/2006/relationships/tableStyles" Target="tableStyles.xml" /><Relationship Id="rId12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2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крывающи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71221" y="1231750"/>
            <a:ext cx="2857847" cy="1183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ЗАКРЫВАЮЩИЙ СЛАЙД ПРЕЗЕНТАЦИИ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71220" y="2518562"/>
            <a:ext cx="2857847" cy="1404000"/>
          </a:xfrm>
        </p:spPr>
        <p:txBody>
          <a:bodyPr anchor="t" anchorCtr="0">
            <a:normAutofit/>
          </a:bodyPr>
          <a:lstStyle>
            <a:lvl1pPr marL="0" marR="0" indent="0" algn="l" defTabSz="68580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accent4"/>
              </a:buClr>
              <a:buSzPct val="110000"/>
              <a:buFontTx/>
              <a:buNone/>
              <a:defRPr sz="105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accent4"/>
              </a:buClr>
              <a:buSzPct val="110000"/>
              <a:buFontTx/>
              <a:buNone/>
              <a:defRPr/>
            </a:pPr>
            <a:r>
              <a:rPr lang="ru-RU"/>
              <a:t>Текст закрывающего слайда, реквизиты, контактная информация</a:t>
            </a:r>
            <a:endParaRPr/>
          </a:p>
        </p:txBody>
      </p:sp>
      <p:sp>
        <p:nvSpPr>
          <p:cNvPr id="14" name="Прямоугольник 13"/>
          <p:cNvSpPr/>
          <p:nvPr userDrawn="1"/>
        </p:nvSpPr>
        <p:spPr bwMode="auto">
          <a:xfrm>
            <a:off x="400364" y="1231749"/>
            <a:ext cx="46892" cy="2690813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 sz="1350"/>
          </a:p>
        </p:txBody>
      </p:sp>
      <p:sp>
        <p:nvSpPr>
          <p:cNvPr id="11" name="Номер слайда 2"/>
          <p:cNvSpPr>
            <a:spLocks noGrp="1"/>
          </p:cNvSpPr>
          <p:nvPr>
            <p:ph type="sldNum" sz="quarter" idx="11"/>
          </p:nvPr>
        </p:nvSpPr>
        <p:spPr bwMode="auto">
          <a:xfrm>
            <a:off x="8125298" y="4767705"/>
            <a:ext cx="69956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036E43-BD2F-D44D-850A-5FFB25242708}" type="slidenum">
              <a:rPr lang="ru-RU" b="0">
                <a:solidFill>
                  <a:schemeClr val="tx1"/>
                </a:solidFill>
              </a:rPr>
              <a:t/>
            </a:fld>
            <a:endParaRPr lang="ru-RU" b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400204" y="4351868"/>
            <a:ext cx="1246808" cy="6840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1" name="Номер слайда 2"/>
          <p:cNvSpPr>
            <a:spLocks noGrp="1"/>
          </p:cNvSpPr>
          <p:nvPr>
            <p:ph type="sldNum" sz="quarter" idx="11"/>
          </p:nvPr>
        </p:nvSpPr>
        <p:spPr bwMode="auto">
          <a:xfrm>
            <a:off x="8125298" y="4767705"/>
            <a:ext cx="69956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036E43-BD2F-D44D-850A-5FFB25242708}" type="slidenum">
              <a:rPr lang="ru-RU" b="0">
                <a:solidFill>
                  <a:schemeClr val="tx1"/>
                </a:solidFill>
              </a:rPr>
              <a:t/>
            </a:fld>
            <a:endParaRPr lang="ru-RU" b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400204" y="4351868"/>
            <a:ext cx="1246808" cy="6840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Содержа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СОДЕРЖАНИЯ</a:t>
            </a:r>
            <a:endParaRPr lang="en-US"/>
          </a:p>
        </p:txBody>
      </p:sp>
      <p:sp>
        <p:nvSpPr>
          <p:cNvPr id="9" name="Прямоугольник 8"/>
          <p:cNvSpPr/>
          <p:nvPr userDrawn="1"/>
        </p:nvSpPr>
        <p:spPr bwMode="auto">
          <a:xfrm>
            <a:off x="400364" y="1284502"/>
            <a:ext cx="46892" cy="2690813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 sz="1350"/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 bwMode="auto">
          <a:xfrm>
            <a:off x="545826" y="1302791"/>
            <a:ext cx="6888739" cy="270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>
              <a:defRPr/>
            </a:pPr>
            <a:r>
              <a:rPr lang="ru-RU"/>
              <a:t>Раздел презентации</a:t>
            </a:r>
            <a:endParaRPr lang="en-US"/>
          </a:p>
        </p:txBody>
      </p:sp>
      <p:sp>
        <p:nvSpPr>
          <p:cNvPr id="11" name="Текст 12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720212" y="1302973"/>
            <a:ext cx="996923" cy="27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ru-RU"/>
              <a:t>№ слайда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idx="13" hasCustomPrompt="1"/>
          </p:nvPr>
        </p:nvSpPr>
        <p:spPr bwMode="auto">
          <a:xfrm>
            <a:off x="545826" y="1641119"/>
            <a:ext cx="6888739" cy="270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>
              <a:defRPr/>
            </a:pPr>
            <a:r>
              <a:rPr lang="ru-RU"/>
              <a:t>Раздел презентации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720212" y="1641301"/>
            <a:ext cx="996923" cy="27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ru-RU"/>
              <a:t>№ слайда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idx="15" hasCustomPrompt="1"/>
          </p:nvPr>
        </p:nvSpPr>
        <p:spPr bwMode="auto">
          <a:xfrm>
            <a:off x="545826" y="1979447"/>
            <a:ext cx="6888739" cy="270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>
              <a:defRPr/>
            </a:pPr>
            <a:r>
              <a:rPr lang="ru-RU"/>
              <a:t>Раздел презентации</a:t>
            </a:r>
            <a:endParaRPr lang="en-US"/>
          </a:p>
        </p:txBody>
      </p:sp>
      <p:sp>
        <p:nvSpPr>
          <p:cNvPr id="15" name="Текст 12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7720212" y="1979629"/>
            <a:ext cx="996923" cy="27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ru-RU"/>
              <a:t>№ слайда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idx="17" hasCustomPrompt="1"/>
          </p:nvPr>
        </p:nvSpPr>
        <p:spPr bwMode="auto">
          <a:xfrm>
            <a:off x="545826" y="2317775"/>
            <a:ext cx="6888739" cy="270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>
              <a:defRPr/>
            </a:pPr>
            <a:r>
              <a:rPr lang="ru-RU"/>
              <a:t>Раздел презентации</a:t>
            </a:r>
            <a:endParaRPr lang="en-US"/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720212" y="2317957"/>
            <a:ext cx="996923" cy="27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ru-RU"/>
              <a:t>№ слайда</a:t>
            </a:r>
            <a:endParaRPr/>
          </a:p>
        </p:txBody>
      </p:sp>
      <p:sp>
        <p:nvSpPr>
          <p:cNvPr id="18" name="Content Placeholder 2"/>
          <p:cNvSpPr>
            <a:spLocks noGrp="1"/>
          </p:cNvSpPr>
          <p:nvPr>
            <p:ph idx="19" hasCustomPrompt="1"/>
          </p:nvPr>
        </p:nvSpPr>
        <p:spPr bwMode="auto">
          <a:xfrm>
            <a:off x="545826" y="2656103"/>
            <a:ext cx="6888739" cy="270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>
              <a:defRPr/>
            </a:pPr>
            <a:r>
              <a:rPr lang="ru-RU"/>
              <a:t>Раздел презентации</a:t>
            </a:r>
            <a:endParaRPr lang="en-US"/>
          </a:p>
        </p:txBody>
      </p:sp>
      <p:sp>
        <p:nvSpPr>
          <p:cNvPr id="19" name="Текст 12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7720212" y="2656285"/>
            <a:ext cx="996923" cy="27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ru-RU"/>
              <a:t>№ слайда</a:t>
            </a:r>
            <a:endParaRPr/>
          </a:p>
        </p:txBody>
      </p:sp>
      <p:sp>
        <p:nvSpPr>
          <p:cNvPr id="20" name="Content Placeholder 2"/>
          <p:cNvSpPr>
            <a:spLocks noGrp="1"/>
          </p:cNvSpPr>
          <p:nvPr>
            <p:ph idx="21" hasCustomPrompt="1"/>
          </p:nvPr>
        </p:nvSpPr>
        <p:spPr bwMode="auto">
          <a:xfrm>
            <a:off x="545826" y="2994431"/>
            <a:ext cx="6888739" cy="270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>
              <a:defRPr/>
            </a:pPr>
            <a:r>
              <a:rPr lang="ru-RU"/>
              <a:t>Раздел презентации</a:t>
            </a:r>
            <a:endParaRPr lang="en-US"/>
          </a:p>
        </p:txBody>
      </p:sp>
      <p:sp>
        <p:nvSpPr>
          <p:cNvPr id="21" name="Текст 12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7720212" y="2994613"/>
            <a:ext cx="996923" cy="27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ru-RU"/>
              <a:t>№ слайда</a:t>
            </a:r>
            <a:endParaRPr/>
          </a:p>
        </p:txBody>
      </p:sp>
      <p:sp>
        <p:nvSpPr>
          <p:cNvPr id="22" name="Content Placeholder 2"/>
          <p:cNvSpPr>
            <a:spLocks noGrp="1"/>
          </p:cNvSpPr>
          <p:nvPr>
            <p:ph idx="23" hasCustomPrompt="1"/>
          </p:nvPr>
        </p:nvSpPr>
        <p:spPr bwMode="auto">
          <a:xfrm>
            <a:off x="545826" y="3332758"/>
            <a:ext cx="6888739" cy="270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>
              <a:defRPr/>
            </a:pPr>
            <a:r>
              <a:rPr lang="ru-RU"/>
              <a:t>Раздел презентации</a:t>
            </a:r>
            <a:endParaRPr lang="en-US"/>
          </a:p>
        </p:txBody>
      </p:sp>
      <p:sp>
        <p:nvSpPr>
          <p:cNvPr id="23" name="Текст 12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7720212" y="3332940"/>
            <a:ext cx="996923" cy="27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ru-RU"/>
              <a:t>№ слайда</a:t>
            </a:r>
            <a:endParaRPr/>
          </a:p>
        </p:txBody>
      </p:sp>
      <p:sp>
        <p:nvSpPr>
          <p:cNvPr id="24" name="Content Placeholder 2"/>
          <p:cNvSpPr>
            <a:spLocks noGrp="1"/>
          </p:cNvSpPr>
          <p:nvPr>
            <p:ph idx="25" hasCustomPrompt="1"/>
          </p:nvPr>
        </p:nvSpPr>
        <p:spPr bwMode="auto">
          <a:xfrm>
            <a:off x="545826" y="3671087"/>
            <a:ext cx="6888739" cy="270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>
              <a:defRPr/>
            </a:pPr>
            <a:r>
              <a:rPr lang="ru-RU"/>
              <a:t>Раздел презентации</a:t>
            </a:r>
            <a:endParaRPr lang="en-US"/>
          </a:p>
        </p:txBody>
      </p:sp>
      <p:sp>
        <p:nvSpPr>
          <p:cNvPr id="25" name="Текст 12"/>
          <p:cNvSpPr>
            <a:spLocks noGrp="1"/>
          </p:cNvSpPr>
          <p:nvPr>
            <p:ph type="body" sz="quarter" idx="26" hasCustomPrompt="1"/>
          </p:nvPr>
        </p:nvSpPr>
        <p:spPr bwMode="auto">
          <a:xfrm>
            <a:off x="7720212" y="3671269"/>
            <a:ext cx="996923" cy="27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ru-RU"/>
              <a:t>№ слайда</a:t>
            </a:r>
            <a:endParaRPr/>
          </a:p>
        </p:txBody>
      </p:sp>
      <p:sp>
        <p:nvSpPr>
          <p:cNvPr id="28" name="Номер слайда 2"/>
          <p:cNvSpPr>
            <a:spLocks noGrp="1"/>
          </p:cNvSpPr>
          <p:nvPr>
            <p:ph type="sldNum" sz="quarter" idx="11"/>
          </p:nvPr>
        </p:nvSpPr>
        <p:spPr bwMode="auto">
          <a:xfrm>
            <a:off x="8125298" y="4767705"/>
            <a:ext cx="69956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036E43-BD2F-D44D-850A-5FFB25242708}" type="slidenum">
              <a:rPr lang="ru-RU" b="0">
                <a:solidFill>
                  <a:schemeClr val="tx1"/>
                </a:solidFill>
              </a:rPr>
              <a:t/>
            </a:fld>
            <a:endParaRPr lang="ru-RU" b="0">
              <a:solidFill>
                <a:schemeClr val="tx1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400204" y="4351868"/>
            <a:ext cx="1246808" cy="6840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Раздел презентаци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400204" y="4351868"/>
            <a:ext cx="1246808" cy="6840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313781" y="888267"/>
            <a:ext cx="8412586" cy="3356355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1" name="Номер слайда 2"/>
          <p:cNvSpPr>
            <a:spLocks noGrp="1"/>
          </p:cNvSpPr>
          <p:nvPr>
            <p:ph type="sldNum" sz="quarter" idx="11"/>
          </p:nvPr>
        </p:nvSpPr>
        <p:spPr bwMode="auto">
          <a:xfrm>
            <a:off x="8125298" y="4767705"/>
            <a:ext cx="69956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036E43-BD2F-D44D-850A-5FFB25242708}" type="slidenum">
              <a:rPr lang="ru-RU" b="0">
                <a:solidFill>
                  <a:schemeClr val="tx1"/>
                </a:solidFill>
              </a:rPr>
              <a:t/>
            </a:fld>
            <a:endParaRPr lang="ru-RU" b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400204" y="4351868"/>
            <a:ext cx="1246808" cy="6840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и объект (с источниками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313781" y="888267"/>
            <a:ext cx="8412586" cy="35280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700864" y="4563400"/>
            <a:ext cx="5707603" cy="148500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</a:lstStyle>
          <a:p>
            <a:pPr lvl="0">
              <a:defRPr/>
            </a:pPr>
            <a:r>
              <a:rPr lang="ru-RU"/>
              <a:t>Примечания:</a:t>
            </a:r>
            <a:endParaRPr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2700864" y="4753735"/>
            <a:ext cx="5707603" cy="105298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</a:lstStyle>
          <a:p>
            <a:pPr lvl="0">
              <a:defRPr/>
            </a:pPr>
            <a:r>
              <a:rPr lang="ru-RU"/>
              <a:t>Источники:</a:t>
            </a:r>
            <a:endParaRPr/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6" name="Номер слайда 2"/>
          <p:cNvSpPr>
            <a:spLocks noGrp="1"/>
          </p:cNvSpPr>
          <p:nvPr>
            <p:ph type="sldNum" sz="quarter" idx="11"/>
          </p:nvPr>
        </p:nvSpPr>
        <p:spPr bwMode="auto">
          <a:xfrm>
            <a:off x="8125298" y="4767705"/>
            <a:ext cx="69956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036E43-BD2F-D44D-850A-5FFB25242708}" type="slidenum">
              <a:rPr lang="ru-RU" b="0">
                <a:solidFill>
                  <a:schemeClr val="tx1"/>
                </a:solidFill>
              </a:rPr>
              <a:t/>
            </a:fld>
            <a:endParaRPr lang="ru-RU" b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400204" y="4351868"/>
            <a:ext cx="1246808" cy="6840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2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547499" y="888266"/>
            <a:ext cx="8178866" cy="35280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2" name="Прямоугольник 11"/>
          <p:cNvSpPr/>
          <p:nvPr userDrawn="1"/>
        </p:nvSpPr>
        <p:spPr bwMode="auto">
          <a:xfrm>
            <a:off x="400364" y="884052"/>
            <a:ext cx="46892" cy="3253326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 sz="1350"/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3" name="Номер слайда 2"/>
          <p:cNvSpPr>
            <a:spLocks noGrp="1"/>
          </p:cNvSpPr>
          <p:nvPr>
            <p:ph type="sldNum" sz="quarter" idx="11"/>
          </p:nvPr>
        </p:nvSpPr>
        <p:spPr bwMode="auto">
          <a:xfrm>
            <a:off x="8125298" y="4767705"/>
            <a:ext cx="69956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036E43-BD2F-D44D-850A-5FFB25242708}" type="slidenum">
              <a:rPr lang="ru-RU" b="0">
                <a:solidFill>
                  <a:schemeClr val="tx1"/>
                </a:solidFill>
              </a:rPr>
              <a:t/>
            </a:fld>
            <a:endParaRPr lang="ru-RU" b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400204" y="4351868"/>
            <a:ext cx="1246808" cy="6840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3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314300" y="1152604"/>
            <a:ext cx="4068000" cy="3058152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313596" y="785039"/>
            <a:ext cx="4068000" cy="31075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sp>
        <p:nvSpPr>
          <p:cNvPr id="14" name="Content Placeholder 3"/>
          <p:cNvSpPr>
            <a:spLocks noGrp="1"/>
          </p:cNvSpPr>
          <p:nvPr>
            <p:ph sz="half" idx="15"/>
          </p:nvPr>
        </p:nvSpPr>
        <p:spPr bwMode="auto">
          <a:xfrm>
            <a:off x="4659360" y="1152604"/>
            <a:ext cx="4068000" cy="3058152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4658656" y="785039"/>
            <a:ext cx="4068000" cy="31075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3" name="Номер слайда 2"/>
          <p:cNvSpPr>
            <a:spLocks noGrp="1"/>
          </p:cNvSpPr>
          <p:nvPr>
            <p:ph type="sldNum" sz="quarter" idx="11"/>
          </p:nvPr>
        </p:nvSpPr>
        <p:spPr bwMode="auto">
          <a:xfrm>
            <a:off x="8125298" y="4767705"/>
            <a:ext cx="69956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036E43-BD2F-D44D-850A-5FFB25242708}" type="slidenum">
              <a:rPr lang="ru-RU" b="0">
                <a:solidFill>
                  <a:schemeClr val="tx1"/>
                </a:solidFill>
              </a:rPr>
              <a:t/>
            </a:fld>
            <a:endParaRPr lang="ru-RU" b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400204" y="4351868"/>
            <a:ext cx="1246808" cy="6840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4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560876" y="1152383"/>
            <a:ext cx="8162748" cy="1260000"/>
          </a:xfrm>
        </p:spPr>
        <p:txBody>
          <a:bodyPr/>
          <a:lstStyle>
            <a:lvl1pPr marL="172800" indent="-172800">
              <a:buClr>
                <a:schemeClr val="accent1"/>
              </a:buClr>
              <a:buFont typeface="Arial"/>
              <a:buChar char="►"/>
              <a:defRPr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60172" y="784819"/>
            <a:ext cx="8162748" cy="31075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 bwMode="auto">
          <a:xfrm>
            <a:off x="560876" y="3012333"/>
            <a:ext cx="8162748" cy="1260000"/>
          </a:xfrm>
        </p:spPr>
        <p:txBody>
          <a:bodyPr/>
          <a:lstStyle>
            <a:lvl1pPr marL="172800" indent="-172800">
              <a:buClr>
                <a:schemeClr val="accent1"/>
              </a:buClr>
              <a:buFont typeface="Arial"/>
              <a:buChar char="►"/>
              <a:defRPr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</a:t>
            </a:r>
            <a:r>
              <a:rPr lang="ru-RU"/>
              <a:t>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560172" y="2627184"/>
            <a:ext cx="8162748" cy="31075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22" name="Прямоугольник 21"/>
          <p:cNvSpPr/>
          <p:nvPr userDrawn="1"/>
        </p:nvSpPr>
        <p:spPr bwMode="auto">
          <a:xfrm>
            <a:off x="400204" y="879475"/>
            <a:ext cx="46800" cy="1548000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 bwMode="auto">
          <a:xfrm>
            <a:off x="400204" y="2723038"/>
            <a:ext cx="46800" cy="1544400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Номер слайда 2"/>
          <p:cNvSpPr>
            <a:spLocks noGrp="1"/>
          </p:cNvSpPr>
          <p:nvPr>
            <p:ph type="sldNum" sz="quarter" idx="11"/>
          </p:nvPr>
        </p:nvSpPr>
        <p:spPr bwMode="auto">
          <a:xfrm>
            <a:off x="8125298" y="4767705"/>
            <a:ext cx="69956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036E43-BD2F-D44D-850A-5FFB25242708}" type="slidenum">
              <a:rPr lang="ru-RU" b="0">
                <a:solidFill>
                  <a:schemeClr val="tx1"/>
                </a:solidFill>
              </a:rPr>
              <a:t/>
            </a:fld>
            <a:endParaRPr lang="ru-RU" b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400204" y="4351868"/>
            <a:ext cx="1246808" cy="6840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5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314300" y="1152604"/>
            <a:ext cx="2625231" cy="3080729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313596" y="785039"/>
            <a:ext cx="2625231" cy="31075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sp>
        <p:nvSpPr>
          <p:cNvPr id="14" name="Content Placeholder 3"/>
          <p:cNvSpPr>
            <a:spLocks noGrp="1"/>
          </p:cNvSpPr>
          <p:nvPr>
            <p:ph sz="half" idx="15"/>
          </p:nvPr>
        </p:nvSpPr>
        <p:spPr bwMode="auto">
          <a:xfrm>
            <a:off x="6101297" y="1152604"/>
            <a:ext cx="2625231" cy="3080729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6100593" y="785039"/>
            <a:ext cx="2625231" cy="31075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sp>
        <p:nvSpPr>
          <p:cNvPr id="12" name="Content Placeholder 3"/>
          <p:cNvSpPr>
            <a:spLocks noGrp="1"/>
          </p:cNvSpPr>
          <p:nvPr>
            <p:ph sz="half" idx="17"/>
          </p:nvPr>
        </p:nvSpPr>
        <p:spPr bwMode="auto">
          <a:xfrm>
            <a:off x="3203705" y="1152604"/>
            <a:ext cx="2625231" cy="3080729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3203001" y="785039"/>
            <a:ext cx="2625231" cy="31075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9" name="Номер слайда 2"/>
          <p:cNvSpPr>
            <a:spLocks noGrp="1"/>
          </p:cNvSpPr>
          <p:nvPr>
            <p:ph type="sldNum" sz="quarter" idx="11"/>
          </p:nvPr>
        </p:nvSpPr>
        <p:spPr bwMode="auto">
          <a:xfrm>
            <a:off x="8125298" y="4767705"/>
            <a:ext cx="69956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036E43-BD2F-D44D-850A-5FFB25242708}" type="slidenum">
              <a:rPr lang="ru-RU" b="0">
                <a:solidFill>
                  <a:schemeClr val="tx1"/>
                </a:solidFill>
              </a:rPr>
              <a:t/>
            </a:fld>
            <a:endParaRPr lang="ru-RU" b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400204" y="4351868"/>
            <a:ext cx="1246808" cy="68404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313780" y="158827"/>
            <a:ext cx="8409844" cy="378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16523" y="879474"/>
            <a:ext cx="8409844" cy="352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35417" y="48561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C702E3D-E1C0-8345-AA2A-F82325D0AAB8}" type="datetime4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1" ftr="1" hdr="0" sldNum="1"/>
  <p:txStyles>
    <p:titleStyle>
      <a:lvl1pPr algn="l" defTabSz="685800">
        <a:lnSpc>
          <a:spcPct val="90000"/>
        </a:lnSpc>
        <a:spcBef>
          <a:spcPts val="0"/>
        </a:spcBef>
        <a:buNone/>
        <a:defRPr sz="16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2800" indent="-172800" algn="l" defTabSz="685800">
        <a:lnSpc>
          <a:spcPct val="100000"/>
        </a:lnSpc>
        <a:spcBef>
          <a:spcPts val="300"/>
        </a:spcBef>
        <a:buClr>
          <a:schemeClr val="accent1"/>
        </a:buClr>
        <a:buSzPct val="110000"/>
        <a:buFont typeface="Arial"/>
        <a:buChar char="►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345600" indent="-172800" algn="l" defTabSz="685800">
        <a:lnSpc>
          <a:spcPct val="100000"/>
        </a:lnSpc>
        <a:spcBef>
          <a:spcPts val="200"/>
        </a:spcBef>
        <a:buClr>
          <a:srgbClr val="448A18"/>
        </a:buClr>
        <a:buFont typeface="Wingdings"/>
        <a:buChar char="§"/>
        <a:defRPr sz="1200">
          <a:solidFill>
            <a:schemeClr val="tx1"/>
          </a:solidFill>
          <a:latin typeface="+mn-lt"/>
          <a:ea typeface="+mn-ea"/>
          <a:cs typeface="+mn-cs"/>
        </a:defRPr>
      </a:lvl2pPr>
      <a:lvl3pPr marL="518400" indent="-172800" algn="l" defTabSz="685800">
        <a:lnSpc>
          <a:spcPct val="100000"/>
        </a:lnSpc>
        <a:spcBef>
          <a:spcPts val="300"/>
        </a:spcBef>
        <a:buClr>
          <a:srgbClr val="448A18"/>
        </a:buClr>
        <a:buSzPct val="120000"/>
        <a:buFont typeface="Arial"/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3pPr>
      <a:lvl4pPr marL="691200" indent="-172800" algn="l" defTabSz="685800">
        <a:lnSpc>
          <a:spcPct val="100000"/>
        </a:lnSpc>
        <a:spcBef>
          <a:spcPts val="300"/>
        </a:spcBef>
        <a:buClr>
          <a:srgbClr val="448A18"/>
        </a:buClr>
        <a:buSzPct val="120000"/>
        <a:buFont typeface="Системный шрифт, обычный"/>
        <a:buChar char="⁃"/>
        <a:defRPr sz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172800" algn="l" defTabSz="685800">
        <a:lnSpc>
          <a:spcPct val="100000"/>
        </a:lnSpc>
        <a:spcBef>
          <a:spcPts val="300"/>
        </a:spcBef>
        <a:buClr>
          <a:srgbClr val="448A18"/>
        </a:buClr>
        <a:buSzPct val="60000"/>
        <a:buFont typeface=".Lucida Grande UI Regular"/>
        <a:buChar char="◆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media1.svg"/><Relationship Id="rId5" Type="http://schemas.openxmlformats.org/officeDocument/2006/relationships/image" Target="../media/image4.png"/><Relationship Id="rId6" Type="http://schemas.openxmlformats.org/officeDocument/2006/relationships/image" Target="../media/media2.svg"/><Relationship Id="rId7" Type="http://schemas.openxmlformats.org/officeDocument/2006/relationships/image" Target="../media/image5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hyperlink" Target="https://mcx.gov.ru/upload/iblock/316/k1egtbf4upxi4rynzdozbufqg8ve7q0h.rtf" TargetMode="Externa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21.png"/><Relationship Id="rId14" Type="http://schemas.openxmlformats.org/officeDocument/2006/relationships/image" Target="../media/image22.png"/><Relationship Id="rId15" Type="http://schemas.openxmlformats.org/officeDocument/2006/relationships/image" Target="../media/image23.png"/><Relationship Id="rId16" Type="http://schemas.openxmlformats.org/officeDocument/2006/relationships/image" Target="../media/image24.png"/><Relationship Id="rId17" Type="http://schemas.openxmlformats.org/officeDocument/2006/relationships/image" Target="../media/image25.png"/><Relationship Id="rId18" Type="http://schemas.openxmlformats.org/officeDocument/2006/relationships/image" Target="../media/image26.png"/><Relationship Id="rId19" Type="http://schemas.openxmlformats.org/officeDocument/2006/relationships/image" Target="../media/image27.png"/><Relationship Id="rId20" Type="http://schemas.openxmlformats.org/officeDocument/2006/relationships/image" Target="../media/image28.png"/><Relationship Id="rId21" Type="http://schemas.openxmlformats.org/officeDocument/2006/relationships/image" Target="../media/image29.png"/><Relationship Id="rId22" Type="http://schemas.openxmlformats.org/officeDocument/2006/relationships/image" Target="../media/image30.png"/><Relationship Id="rId23" Type="http://schemas.openxmlformats.org/officeDocument/2006/relationships/image" Target="../media/image31.png"/><Relationship Id="rId24" Type="http://schemas.openxmlformats.org/officeDocument/2006/relationships/image" Target="../media/image32.png"/><Relationship Id="rId25" Type="http://schemas.openxmlformats.org/officeDocument/2006/relationships/image" Target="../media/image33.png"/><Relationship Id="rId26" Type="http://schemas.openxmlformats.org/officeDocument/2006/relationships/image" Target="../media/image34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Relationship Id="rId3" Type="http://schemas.openxmlformats.org/officeDocument/2006/relationships/image" Target="../media/image10.jp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985814079" name="Группа 11"/>
          <p:cNvGrpSpPr/>
          <p:nvPr/>
        </p:nvGrpSpPr>
        <p:grpSpPr bwMode="auto">
          <a:xfrm>
            <a:off x="4572000" y="523868"/>
            <a:ext cx="2439238" cy="3614631"/>
            <a:chOff x="4853361" y="523872"/>
            <a:chExt cx="2670961" cy="3614631"/>
          </a:xfrm>
        </p:grpSpPr>
        <p:sp>
          <p:nvSpPr>
            <p:cNvPr id="1987784440" name="Параллелограмм 12"/>
            <p:cNvSpPr/>
            <p:nvPr/>
          </p:nvSpPr>
          <p:spPr bwMode="auto">
            <a:xfrm flipH="1">
              <a:off x="5259389" y="523874"/>
              <a:ext cx="2140914" cy="3614628"/>
            </a:xfrm>
            <a:prstGeom prst="parallelogram">
              <a:avLst>
                <a:gd name="adj" fmla="val 94274"/>
              </a:avLst>
            </a:prstGeom>
            <a:solidFill>
              <a:srgbClr val="245E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53756305" name="Параллелограмм 13"/>
            <p:cNvSpPr/>
            <p:nvPr/>
          </p:nvSpPr>
          <p:spPr bwMode="auto">
            <a:xfrm flipH="1">
              <a:off x="5172473" y="523872"/>
              <a:ext cx="2066067" cy="3614630"/>
            </a:xfrm>
            <a:prstGeom prst="parallelogram">
              <a:avLst>
                <a:gd name="adj" fmla="val 97618"/>
              </a:avLst>
            </a:prstGeom>
            <a:solidFill>
              <a:srgbClr val="B1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32483640" name="Параллелограмм 14"/>
            <p:cNvSpPr/>
            <p:nvPr/>
          </p:nvSpPr>
          <p:spPr bwMode="auto">
            <a:xfrm flipH="1">
              <a:off x="4938377" y="523872"/>
              <a:ext cx="2194977" cy="3614630"/>
            </a:xfrm>
            <a:prstGeom prst="parallelogram">
              <a:avLst>
                <a:gd name="adj" fmla="val 93080"/>
              </a:avLst>
            </a:prstGeom>
            <a:solidFill>
              <a:srgbClr val="6DA0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97181446" name="Параллелограмм 15"/>
            <p:cNvSpPr/>
            <p:nvPr/>
          </p:nvSpPr>
          <p:spPr bwMode="auto">
            <a:xfrm flipH="1">
              <a:off x="4853361" y="523872"/>
              <a:ext cx="2066067" cy="3614630"/>
            </a:xfrm>
            <a:prstGeom prst="parallelogram">
              <a:avLst>
                <a:gd name="adj" fmla="val 97618"/>
              </a:avLst>
            </a:prstGeom>
            <a:solidFill>
              <a:srgbClr val="2B6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21583033" name="Параллелограмм 16"/>
            <p:cNvSpPr/>
            <p:nvPr/>
          </p:nvSpPr>
          <p:spPr bwMode="auto">
            <a:xfrm flipH="1">
              <a:off x="5458254" y="523872"/>
              <a:ext cx="2066067" cy="3614630"/>
            </a:xfrm>
            <a:prstGeom prst="parallelogram">
              <a:avLst>
                <a:gd name="adj" fmla="val 97618"/>
              </a:avLst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337686559" name="Рисунок 17"/>
          <p:cNvPicPr>
            <a:picLocks noChangeAspect="1"/>
          </p:cNvPicPr>
          <p:nvPr/>
        </p:nvPicPr>
        <p:blipFill>
          <a:blip r:embed="rId2"/>
          <a:srcRect l="0" t="0" r="38655" b="0"/>
          <a:stretch/>
        </p:blipFill>
        <p:spPr bwMode="auto">
          <a:xfrm>
            <a:off x="5188474" y="523872"/>
            <a:ext cx="3955525" cy="3614628"/>
          </a:xfrm>
          <a:prstGeom prst="rect">
            <a:avLst/>
          </a:prstGeom>
        </p:spPr>
      </p:pic>
      <p:pic>
        <p:nvPicPr>
          <p:cNvPr id="98047501" name="Рисунок 2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693683" y="4208865"/>
            <a:ext cx="1977549" cy="813718"/>
          </a:xfrm>
          <a:prstGeom prst="rect">
            <a:avLst/>
          </a:prstGeom>
        </p:spPr>
      </p:pic>
      <p:pic>
        <p:nvPicPr>
          <p:cNvPr id="602004195" name="Рисунок 22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 bwMode="auto">
          <a:xfrm>
            <a:off x="693683" y="523874"/>
            <a:ext cx="1977549" cy="289090"/>
          </a:xfrm>
          <a:prstGeom prst="rect">
            <a:avLst/>
          </a:prstGeom>
        </p:spPr>
      </p:pic>
      <p:sp>
        <p:nvSpPr>
          <p:cNvPr id="1968934369" name="Заголовок 1"/>
          <p:cNvSpPr txBox="1"/>
          <p:nvPr/>
        </p:nvSpPr>
        <p:spPr bwMode="auto">
          <a:xfrm>
            <a:off x="569152" y="2331185"/>
            <a:ext cx="5501847" cy="112148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685781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40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ЛЬГОТНАЯ ПРОГРАММА</a:t>
            </a:r>
            <a:br>
              <a:rPr lang="ru-RU" sz="140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</a:br>
            <a:r>
              <a:rPr lang="ru-RU" sz="140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КРЕДИТОВАНИЯ В РАМКАХ</a:t>
            </a:r>
            <a:br>
              <a:rPr lang="ru-RU" sz="140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</a:br>
            <a:r>
              <a:rPr lang="ru-RU" sz="140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РЕШЕНИЯ О ПОРЯДКЕ ПРЕДОСТАВЛЕНИЯ СУБСИДИИ ОТ </a:t>
            </a:r>
            <a:r>
              <a:rPr lang="ru-RU" sz="1400" b="1" i="0" u="none" strike="noStrike" cap="none" spc="0">
                <a:solidFill>
                  <a:schemeClr val="bg2">
                    <a:lumMod val="10000"/>
                  </a:schemeClr>
                </a:solidFill>
                <a:latin typeface="Arial"/>
                <a:ea typeface="Arial"/>
                <a:cs typeface="Arial"/>
              </a:rPr>
              <a:t>12.12.2024 № 25-66428-01969-Р</a:t>
            </a:r>
            <a:br>
              <a:rPr lang="ru-RU" sz="140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</a:br>
            <a:r>
              <a:rPr lang="ru-RU" sz="140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(далее – Решение 1969-Р)</a:t>
            </a:r>
            <a:endParaRPr lang="en-US" sz="140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54500165" name="Текст 9"/>
          <p:cNvSpPr txBox="1"/>
          <p:nvPr/>
        </p:nvSpPr>
        <p:spPr bwMode="auto">
          <a:xfrm>
            <a:off x="346644" y="3871263"/>
            <a:ext cx="8583846" cy="319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2800" indent="-172800" algn="l" defTabSz="685800">
              <a:lnSpc>
                <a:spcPct val="100000"/>
              </a:lnSpc>
              <a:spcBef>
                <a:spcPts val="299"/>
              </a:spcBef>
              <a:buClr>
                <a:schemeClr val="accent4"/>
              </a:buClr>
              <a:buSzPct val="110000"/>
              <a:buFontTx/>
              <a:buBlip>
                <a:blip r:embed="rId7"/>
              </a:buBlip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5600" indent="-172800" algn="l" defTabSz="685800">
              <a:lnSpc>
                <a:spcPct val="100000"/>
              </a:lnSpc>
              <a:spcBef>
                <a:spcPts val="199"/>
              </a:spcBef>
              <a:buClr>
                <a:srgbClr val="448A18"/>
              </a:buClr>
              <a:buFont typeface="Wingdings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400" indent="-172800" algn="l" defTabSz="685800">
              <a:lnSpc>
                <a:spcPct val="100000"/>
              </a:lnSpc>
              <a:spcBef>
                <a:spcPts val="299"/>
              </a:spcBef>
              <a:buClr>
                <a:srgbClr val="448A18"/>
              </a:buClr>
              <a:buSzPct val="120000"/>
              <a:buFont typeface="Arial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indent="-172800" algn="l" defTabSz="685800">
              <a:lnSpc>
                <a:spcPct val="100000"/>
              </a:lnSpc>
              <a:spcBef>
                <a:spcPts val="299"/>
              </a:spcBef>
              <a:buClr>
                <a:srgbClr val="448A18"/>
              </a:buClr>
              <a:buSzPct val="120000"/>
              <a:buFont typeface="Системный шрифт, обычный"/>
              <a:buChar char="⁃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172800" algn="l" defTabSz="685800">
              <a:lnSpc>
                <a:spcPct val="100000"/>
              </a:lnSpc>
              <a:spcBef>
                <a:spcPts val="299"/>
              </a:spcBef>
              <a:buClr>
                <a:srgbClr val="448A18"/>
              </a:buClr>
              <a:buSzPct val="60000"/>
              <a:buFont typeface=".Lucida Grande UI Regular"/>
              <a:buChar char="◆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53">
              <a:spcBef>
                <a:spcPts val="0"/>
              </a:spcBef>
              <a:buClrTx/>
              <a:buSzTx/>
              <a:buNone/>
              <a:defRPr/>
            </a:pPr>
            <a:r>
              <a:rPr lang="ru-RU" sz="115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Департамент развития и поддержки корпоративного бизнеса</a:t>
            </a:r>
            <a:endParaRPr/>
          </a:p>
        </p:txBody>
      </p:sp>
      <p:sp>
        <p:nvSpPr>
          <p:cNvPr id="2078226697" name="Текст 6"/>
          <p:cNvSpPr txBox="1"/>
          <p:nvPr/>
        </p:nvSpPr>
        <p:spPr bwMode="auto">
          <a:xfrm>
            <a:off x="7109405" y="4560217"/>
            <a:ext cx="1821085" cy="46236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376">
              <a:lnSpc>
                <a:spcPct val="90000"/>
              </a:lnSpc>
              <a:spcBef>
                <a:spcPts val="1687"/>
              </a:spcBef>
              <a:spcAft>
                <a:spcPts val="0"/>
              </a:spcAft>
              <a:buClrTx/>
              <a:buSzPct val="123000"/>
              <a:buFontTx/>
              <a:buNone/>
              <a:defRPr sz="10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marR="0" indent="-228600" algn="l" defTabSz="914376">
              <a:lnSpc>
                <a:spcPct val="90000"/>
              </a:lnSpc>
              <a:spcBef>
                <a:spcPts val="1687"/>
              </a:spcBef>
              <a:spcAft>
                <a:spcPts val="0"/>
              </a:spcAft>
              <a:buClrTx/>
              <a:buSzPct val="123000"/>
              <a:buFontTx/>
              <a:buChar char="•"/>
              <a:defRPr sz="1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685800" marR="0" indent="-228600" algn="l" defTabSz="914376">
              <a:lnSpc>
                <a:spcPct val="90000"/>
              </a:lnSpc>
              <a:spcBef>
                <a:spcPts val="1687"/>
              </a:spcBef>
              <a:spcAft>
                <a:spcPts val="0"/>
              </a:spcAft>
              <a:buClrTx/>
              <a:buSzPct val="123000"/>
              <a:buFontTx/>
              <a:buChar char="•"/>
              <a:defRPr sz="1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914400" marR="0" indent="-228600" algn="l" defTabSz="914376">
              <a:lnSpc>
                <a:spcPct val="90000"/>
              </a:lnSpc>
              <a:spcBef>
                <a:spcPts val="1687"/>
              </a:spcBef>
              <a:spcAft>
                <a:spcPts val="0"/>
              </a:spcAft>
              <a:buClrTx/>
              <a:buSzPct val="123000"/>
              <a:buFontTx/>
              <a:buChar char="•"/>
              <a:defRPr sz="1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143000" marR="0" indent="-228600" algn="l" defTabSz="914376">
              <a:lnSpc>
                <a:spcPct val="90000"/>
              </a:lnSpc>
              <a:spcBef>
                <a:spcPts val="1687"/>
              </a:spcBef>
              <a:spcAft>
                <a:spcPts val="0"/>
              </a:spcAft>
              <a:buClrTx/>
              <a:buSzPct val="123000"/>
              <a:buFontTx/>
              <a:buChar char="•"/>
              <a:defRPr sz="1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371600" marR="0" indent="-228600" algn="l" defTabSz="914376">
              <a:lnSpc>
                <a:spcPct val="90000"/>
              </a:lnSpc>
              <a:spcBef>
                <a:spcPts val="1687"/>
              </a:spcBef>
              <a:spcAft>
                <a:spcPts val="0"/>
              </a:spcAft>
              <a:buClrTx/>
              <a:buSzPct val="123000"/>
              <a:buFontTx/>
              <a:buChar char="•"/>
              <a:defRPr sz="1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1600200" marR="0" indent="-228600" algn="l" defTabSz="914376">
              <a:lnSpc>
                <a:spcPct val="90000"/>
              </a:lnSpc>
              <a:spcBef>
                <a:spcPts val="1687"/>
              </a:spcBef>
              <a:spcAft>
                <a:spcPts val="0"/>
              </a:spcAft>
              <a:buClrTx/>
              <a:buSzPct val="123000"/>
              <a:buFontTx/>
              <a:buChar char="•"/>
              <a:defRPr sz="1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1828800" marR="0" indent="-228600" algn="l" defTabSz="914376">
              <a:lnSpc>
                <a:spcPct val="90000"/>
              </a:lnSpc>
              <a:spcBef>
                <a:spcPts val="1687"/>
              </a:spcBef>
              <a:spcAft>
                <a:spcPts val="0"/>
              </a:spcAft>
              <a:buClrTx/>
              <a:buSzPct val="123000"/>
              <a:buFontTx/>
              <a:buChar char="•"/>
              <a:defRPr sz="1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2057400" marR="0" indent="-228600" algn="l" defTabSz="914376">
              <a:lnSpc>
                <a:spcPct val="90000"/>
              </a:lnSpc>
              <a:spcBef>
                <a:spcPts val="1687"/>
              </a:spcBef>
              <a:spcAft>
                <a:spcPts val="0"/>
              </a:spcAft>
              <a:buClrTx/>
              <a:buSzPct val="123000"/>
              <a:buFontTx/>
              <a:buChar char="•"/>
              <a:defRPr sz="1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ru-RU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Январь 2025</a:t>
            </a:r>
            <a:endParaRPr lang="en-US">
              <a:solidFill>
                <a:schemeClr val="tx1">
                  <a:lumMod val="50000"/>
                </a:schemeClr>
              </a:solidFill>
              <a:latin typeface="Arial"/>
              <a:cs typeface="Arial"/>
            </a:endParaRPr>
          </a:p>
          <a:p>
            <a:pPr algn="r">
              <a:lnSpc>
                <a:spcPct val="150000"/>
              </a:lnSpc>
              <a:defRPr/>
            </a:pPr>
            <a:r>
              <a:rPr lang="ru-RU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endParaRPr lang="en-US">
              <a:solidFill>
                <a:schemeClr val="tx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92348981" name="Picture 8" descr="Коллаж на тему сельского хозяйства и животноводства. Стоковое фото №  3177609, фотограф NataMint / Фотобанк Лори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975122" y="2087951"/>
            <a:ext cx="3587425" cy="1793606"/>
          </a:xfrm>
          <a:prstGeom prst="rect">
            <a:avLst/>
          </a:prstGeom>
          <a:noFill/>
        </p:spPr>
      </p:pic>
      <p:pic>
        <p:nvPicPr>
          <p:cNvPr id="1395970919" name="Picture 8" descr="Дайджест новостей АПК за неделю с 8 по 14 августа | Министерство сельского  хозяйства Чувашской Республики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502728" y="2118100"/>
            <a:ext cx="3498999" cy="1733310"/>
          </a:xfrm>
          <a:prstGeom prst="rect">
            <a:avLst/>
          </a:prstGeom>
          <a:noFill/>
        </p:spPr>
      </p:pic>
      <p:sp>
        <p:nvSpPr>
          <p:cNvPr id="1973081831" name="Заголовок 8"/>
          <p:cNvSpPr>
            <a:spLocks noGrp="1"/>
          </p:cNvSpPr>
          <p:nvPr>
            <p:ph type="title"/>
          </p:nvPr>
        </p:nvSpPr>
        <p:spPr bwMode="auto">
          <a:xfrm>
            <a:off x="313781" y="371956"/>
            <a:ext cx="8409843" cy="378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>
                <a:latin typeface="Arial"/>
              </a:rPr>
              <a:t>МЕХАНИЗМ ГОСУДАРСТВЕННОЙ ПОДДЕРЖКИ ПРЕДПРИЯТИЙ </a:t>
            </a:r>
            <a:r>
              <a:rPr lang="ru-RU">
                <a:latin typeface="Arial"/>
              </a:rPr>
              <a:t>АПК (РЕШЕНИЕ </a:t>
            </a:r>
            <a:r>
              <a:rPr lang="ru-RU">
                <a:latin typeface="Arial"/>
              </a:rPr>
              <a:t>1969-Р)</a:t>
            </a:r>
            <a:r>
              <a:rPr lang="ru-RU"/>
              <a:t> 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196240587" name="Прямоугольник 16"/>
          <p:cNvSpPr/>
          <p:nvPr/>
        </p:nvSpPr>
        <p:spPr bwMode="auto">
          <a:xfrm>
            <a:off x="193865" y="804396"/>
            <a:ext cx="62522" cy="3531516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607043096" name="Номер слайда 2"/>
          <p:cNvSpPr>
            <a:spLocks noGrp="1"/>
          </p:cNvSpPr>
          <p:nvPr>
            <p:ph type="sldNum" sz="quarter" idx="11"/>
          </p:nvPr>
        </p:nvSpPr>
        <p:spPr bwMode="auto">
          <a:xfrm>
            <a:off x="7790878" y="4767705"/>
            <a:ext cx="932746" cy="27384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02C303-9821-B103-F9F9-6FD492AACC34}" type="slidenum">
              <a:rPr lang="ru-RU" sz="1000" b="0">
                <a:solidFill>
                  <a:schemeClr val="tx1"/>
                </a:solidFill>
              </a:rPr>
              <a:t/>
            </a:fld>
            <a:endParaRPr lang="ru-RU" sz="1000" b="0">
              <a:solidFill>
                <a:schemeClr val="tx1"/>
              </a:solidFill>
            </a:endParaRPr>
          </a:p>
        </p:txBody>
      </p:sp>
      <p:sp>
        <p:nvSpPr>
          <p:cNvPr id="73269316" name="Rectangle 10"/>
          <p:cNvSpPr/>
          <p:nvPr/>
        </p:nvSpPr>
        <p:spPr bwMode="auto">
          <a:xfrm>
            <a:off x="392433" y="893676"/>
            <a:ext cx="8331550" cy="10061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ru-RU" sz="1000" b="1">
                <a:latin typeface="Arial"/>
                <a:ea typeface="Cambria"/>
                <a:cs typeface="Arial"/>
              </a:rPr>
              <a:t>Механизм льготного кредитования определяет: </a:t>
            </a:r>
            <a:r>
              <a:rPr lang="ru-RU" sz="1000">
                <a:latin typeface="Arial"/>
                <a:cs typeface="Arial"/>
              </a:rPr>
              <a:t>цели, порядок и условия </a:t>
            </a:r>
            <a:r>
              <a:rPr lang="ru-RU" sz="1000" b="1">
                <a:latin typeface="Arial"/>
                <a:cs typeface="Arial"/>
              </a:rPr>
              <a:t>предоставления</a:t>
            </a:r>
            <a:r>
              <a:rPr lang="en-US" sz="1000" b="1">
                <a:latin typeface="Arial"/>
                <a:cs typeface="Arial"/>
              </a:rPr>
              <a:t> </a:t>
            </a:r>
            <a:r>
              <a:rPr lang="ru-RU" sz="1000" b="1">
                <a:latin typeface="Arial"/>
                <a:cs typeface="Arial"/>
              </a:rPr>
              <a:t>из </a:t>
            </a:r>
            <a:r>
              <a:rPr lang="ru-RU" sz="1000" b="1">
                <a:latin typeface="Arial"/>
                <a:cs typeface="Arial"/>
              </a:rPr>
              <a:t>федерального бюджета субсидий</a:t>
            </a:r>
            <a:r>
              <a:rPr lang="ru-RU" sz="1000">
                <a:latin typeface="Arial"/>
                <a:cs typeface="Arial"/>
              </a:rPr>
              <a:t> </a:t>
            </a:r>
            <a:r>
              <a:rPr lang="ru-RU" sz="1000" b="1">
                <a:latin typeface="Arial"/>
                <a:cs typeface="Arial"/>
              </a:rPr>
              <a:t>российским </a:t>
            </a:r>
            <a:r>
              <a:rPr lang="ru-RU" sz="1000" b="1">
                <a:latin typeface="Arial"/>
                <a:ea typeface="Cambria"/>
                <a:cs typeface="Arial"/>
              </a:rPr>
              <a:t>кредитным организациям</a:t>
            </a:r>
            <a:r>
              <a:rPr lang="ru-RU" sz="1000">
                <a:latin typeface="Arial"/>
                <a:cs typeface="Arial"/>
              </a:rPr>
              <a:t>, международным финансовым организациям и государственной корпорации развития «ВЭБ.РФ» на возмещение недополученных ими доходов </a:t>
            </a:r>
            <a:r>
              <a:rPr lang="ru-RU" sz="1000" b="1">
                <a:latin typeface="Arial"/>
                <a:ea typeface="Cambria"/>
                <a:cs typeface="Arial"/>
              </a:rPr>
              <a:t>по кредитам, выданным сельскохозяйственным товаропроизводителям </a:t>
            </a:r>
            <a:r>
              <a:rPr lang="ru-RU" sz="1000">
                <a:latin typeface="Arial"/>
                <a:cs typeface="Arial"/>
              </a:rPr>
              <a:t>(за</a:t>
            </a:r>
            <a:r>
              <a:rPr lang="en-US" sz="1000">
                <a:latin typeface="Arial"/>
                <a:cs typeface="Arial"/>
              </a:rPr>
              <a:t> </a:t>
            </a:r>
            <a:r>
              <a:rPr lang="ru-RU" sz="1000">
                <a:latin typeface="Arial"/>
                <a:cs typeface="Arial"/>
              </a:rPr>
              <a:t>исключением сельскохозяйственных кредитных</a:t>
            </a:r>
            <a:r>
              <a:rPr lang="en-US" sz="1000">
                <a:latin typeface="Arial"/>
                <a:cs typeface="Arial"/>
              </a:rPr>
              <a:t> </a:t>
            </a:r>
            <a:r>
              <a:rPr lang="ru-RU" sz="1000">
                <a:latin typeface="Arial"/>
                <a:cs typeface="Arial"/>
              </a:rPr>
              <a:t>потребительских кооперативов),</a:t>
            </a:r>
            <a:r>
              <a:rPr lang="en-US" sz="1000">
                <a:latin typeface="Arial"/>
                <a:cs typeface="Arial"/>
              </a:rPr>
              <a:t> </a:t>
            </a:r>
            <a:r>
              <a:rPr lang="ru-RU" sz="1000" b="1">
                <a:latin typeface="Arial"/>
                <a:ea typeface="Cambria"/>
                <a:cs typeface="Arial"/>
              </a:rPr>
              <a:t>организациям</a:t>
            </a:r>
            <a:r>
              <a:rPr lang="ru-RU" sz="1000">
                <a:latin typeface="Arial"/>
                <a:cs typeface="Arial"/>
              </a:rPr>
              <a:t> </a:t>
            </a:r>
            <a:r>
              <a:rPr lang="ru-RU" sz="1000" b="1">
                <a:latin typeface="Arial"/>
                <a:cs typeface="Arial"/>
              </a:rPr>
              <a:t>и</a:t>
            </a:r>
            <a:r>
              <a:rPr lang="en-US" sz="1000" b="1">
                <a:latin typeface="Arial"/>
                <a:cs typeface="Arial"/>
              </a:rPr>
              <a:t> </a:t>
            </a:r>
            <a:r>
              <a:rPr lang="ru-RU" sz="1000" b="1">
                <a:latin typeface="Arial"/>
                <a:cs typeface="Arial"/>
              </a:rPr>
              <a:t>индивидуальным</a:t>
            </a:r>
            <a:r>
              <a:rPr lang="en-US" sz="1000" b="1">
                <a:latin typeface="Arial"/>
                <a:cs typeface="Arial"/>
              </a:rPr>
              <a:t> </a:t>
            </a:r>
            <a:r>
              <a:rPr lang="ru-RU" sz="1000" b="1">
                <a:latin typeface="Arial"/>
                <a:cs typeface="Arial"/>
              </a:rPr>
              <a:t>предпринимателям</a:t>
            </a:r>
            <a:r>
              <a:rPr lang="ru-RU" sz="1000">
                <a:latin typeface="Arial"/>
                <a:cs typeface="Arial"/>
              </a:rPr>
              <a:t>, осуществляющим производство, первичную и (или)</a:t>
            </a:r>
            <a:r>
              <a:rPr lang="en-US" sz="1000">
                <a:latin typeface="Arial"/>
                <a:cs typeface="Arial"/>
              </a:rPr>
              <a:t> </a:t>
            </a:r>
            <a:r>
              <a:rPr lang="ru-RU" sz="1000">
                <a:latin typeface="Arial"/>
                <a:cs typeface="Arial"/>
              </a:rPr>
              <a:t>последующую (промышленную) переработку сельскохозяйственной продукции и ее реализацию, </a:t>
            </a:r>
            <a:r>
              <a:rPr lang="ru-RU" sz="1000" b="1">
                <a:latin typeface="Arial"/>
                <a:cs typeface="Arial"/>
              </a:rPr>
              <a:t>по льготной ставке</a:t>
            </a:r>
            <a:r>
              <a:rPr lang="ru-RU" sz="1000">
                <a:latin typeface="Arial"/>
                <a:cs typeface="Arial"/>
              </a:rPr>
              <a:t>.</a:t>
            </a:r>
            <a:endParaRPr lang="ru-RU" sz="1000">
              <a:latin typeface="Arial"/>
              <a:cs typeface="Arial"/>
            </a:endParaRPr>
          </a:p>
        </p:txBody>
      </p:sp>
      <p:sp>
        <p:nvSpPr>
          <p:cNvPr id="433038035" name="Заголовок 5"/>
          <p:cNvSpPr txBox="1"/>
          <p:nvPr/>
        </p:nvSpPr>
        <p:spPr bwMode="auto">
          <a:xfrm>
            <a:off x="392434" y="2633264"/>
            <a:ext cx="11213125" cy="4860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685781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/>
          </a:p>
        </p:txBody>
      </p:sp>
      <p:pic>
        <p:nvPicPr>
          <p:cNvPr id="1435639115" name="Picture 4" descr="Фон для презентации сельское хозяйство - скачать фото и картинки для  оформления слайдов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2831690" y="3284520"/>
            <a:ext cx="3313470" cy="148318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 bwMode="auto">
          <a:xfrm>
            <a:off x="346712" y="494180"/>
            <a:ext cx="8511078" cy="378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>
                <a:latin typeface="Arial"/>
              </a:rPr>
              <a:t>НОРМАТИВНЫЕ ПРАВОВЫЕ АКТЫ МИНСЕЛЬХОЗА РОССИИ, РЕГЛАМЕНТИРУЮЩИЕ ПРЕДОСТАВЛЕНИЕ ЛЬГОТНЫХ КРЕДИТОВ В РАМКАХ </a:t>
            </a:r>
            <a:r>
              <a:rPr lang="ru-RU">
                <a:latin typeface="Arial"/>
              </a:rPr>
              <a:t>РЕШЕНИЯ № 1969-Р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омер слайда 2"/>
          <p:cNvSpPr>
            <a:spLocks noGrp="1"/>
          </p:cNvSpPr>
          <p:nvPr>
            <p:ph type="sldNum" sz="quarter" idx="11"/>
          </p:nvPr>
        </p:nvSpPr>
        <p:spPr bwMode="auto">
          <a:xfrm>
            <a:off x="8125298" y="4767705"/>
            <a:ext cx="69956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036E43-BD2F-D44D-850A-5FFB25242708}" type="slidenum">
              <a:rPr lang="ru-RU" b="0">
                <a:solidFill>
                  <a:schemeClr val="tx1"/>
                </a:solidFill>
              </a:rPr>
              <a:t/>
            </a:fld>
            <a:endParaRPr lang="ru-RU" b="0">
              <a:solidFill>
                <a:schemeClr val="tx1"/>
              </a:solidFill>
            </a:endParaRPr>
          </a:p>
        </p:txBody>
      </p:sp>
      <p:pic>
        <p:nvPicPr>
          <p:cNvPr id="4" name="Picture 2" descr="Сведения об образовательной организации | ГБПОУ КМК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469428" y="1078056"/>
            <a:ext cx="1288037" cy="11586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 bwMode="auto">
          <a:xfrm>
            <a:off x="1740710" y="872178"/>
            <a:ext cx="7166937" cy="2088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100" b="1">
                <a:cs typeface="Arial"/>
              </a:rPr>
              <a:t>Приказ  </a:t>
            </a:r>
            <a:r>
              <a:rPr lang="ru-RU" sz="1100" b="1">
                <a:cs typeface="Arial"/>
              </a:rPr>
              <a:t>от </a:t>
            </a:r>
            <a:r>
              <a:rPr lang="ru-RU" sz="1100" b="1">
                <a:cs typeface="Arial"/>
              </a:rPr>
              <a:t>12.02.2024 </a:t>
            </a:r>
            <a:r>
              <a:rPr lang="ru-RU" sz="1100" b="1">
                <a:cs typeface="Arial"/>
              </a:rPr>
              <a:t>№ 61 </a:t>
            </a:r>
            <a:r>
              <a:rPr lang="ru-RU" sz="1100">
                <a:cs typeface="Arial"/>
              </a:rPr>
              <a:t>«Об утверждении порядка определения направлений целевого использования льготных кредит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ов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»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1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3" tooltip="https://mcx.gov.ru/upload/iblock/316/k1egtbf4upxi4rynzdozbufqg8ve7q0h.rtf"/>
              </a:rPr>
              <a:t>(ред. от 28.12.2024)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(</a:t>
            </a:r>
            <a:r>
              <a:rPr lang="ru-RU" sz="1100">
                <a:cs typeface="Arial"/>
              </a:rPr>
              <a:t>далее – Приказ № 61)</a:t>
            </a:r>
            <a:endParaRPr/>
          </a:p>
          <a:p>
            <a:pPr algn="just">
              <a:spcBef>
                <a:spcPts val="600"/>
              </a:spcBef>
              <a:defRPr/>
            </a:pPr>
            <a:r>
              <a:rPr lang="ru-RU" sz="1100" b="1">
                <a:cs typeface="Arial"/>
              </a:rPr>
              <a:t>Приказ </a:t>
            </a:r>
            <a:r>
              <a:rPr lang="ru-RU" sz="1100" b="1">
                <a:cs typeface="Arial"/>
              </a:rPr>
              <a:t>от </a:t>
            </a:r>
            <a:r>
              <a:rPr lang="ru-RU" sz="1100" b="1">
                <a:cs typeface="Arial"/>
              </a:rPr>
              <a:t>14.02.2024 № 65</a:t>
            </a:r>
            <a:r>
              <a:rPr lang="ru-RU" sz="1100">
                <a:cs typeface="Arial"/>
              </a:rPr>
              <a:t> «Об утверждении порядка ведения </a:t>
            </a:r>
            <a:r>
              <a:rPr lang="ru-RU" sz="1100">
                <a:cs typeface="Arial"/>
              </a:rPr>
              <a:t>реестров потенциальных </a:t>
            </a:r>
            <a:r>
              <a:rPr lang="ru-RU" sz="1100">
                <a:cs typeface="Arial"/>
              </a:rPr>
              <a:t>заемщиков, реестров заемщиков, в том числе </a:t>
            </a:r>
            <a:r>
              <a:rPr lang="ru-RU" sz="1100">
                <a:cs typeface="Arial"/>
              </a:rPr>
              <a:t>включения и исключения из </a:t>
            </a:r>
            <a:r>
              <a:rPr lang="ru-RU" sz="1100">
                <a:cs typeface="Arial"/>
              </a:rPr>
              <a:t>них сельскохозяйственных </a:t>
            </a:r>
            <a:r>
              <a:rPr lang="ru-RU" sz="1100">
                <a:cs typeface="Arial"/>
              </a:rPr>
              <a:t>товаропроизводителей (за </a:t>
            </a:r>
            <a:r>
              <a:rPr lang="ru-RU" sz="1100">
                <a:cs typeface="Arial"/>
              </a:rPr>
              <a:t>исключением сельскохозяйственных кредитных </a:t>
            </a:r>
            <a:r>
              <a:rPr lang="ru-RU" sz="1100">
                <a:cs typeface="Arial"/>
              </a:rPr>
              <a:t>потребительских кооперативов</a:t>
            </a:r>
            <a:r>
              <a:rPr lang="ru-RU" sz="1100">
                <a:cs typeface="Arial"/>
              </a:rPr>
              <a:t>), </a:t>
            </a:r>
            <a:r>
              <a:rPr lang="ru-RU" sz="1100">
                <a:cs typeface="Arial"/>
              </a:rPr>
              <a:t>организаций и </a:t>
            </a:r>
            <a:r>
              <a:rPr lang="ru-RU" sz="1100">
                <a:cs typeface="Arial"/>
              </a:rPr>
              <a:t>индивидуальных предпринимателей, осуществляющих </a:t>
            </a:r>
            <a:r>
              <a:rPr lang="ru-RU" sz="1100">
                <a:cs typeface="Arial"/>
              </a:rPr>
              <a:t>производство</a:t>
            </a:r>
            <a:br>
              <a:rPr lang="ru-RU" sz="1100">
                <a:cs typeface="Arial"/>
              </a:rPr>
            </a:br>
            <a:r>
              <a:rPr lang="ru-RU" sz="1100">
                <a:cs typeface="Arial"/>
              </a:rPr>
              <a:t>и </a:t>
            </a:r>
            <a:r>
              <a:rPr lang="ru-RU" sz="1100">
                <a:cs typeface="Arial"/>
              </a:rPr>
              <a:t>(или) </a:t>
            </a:r>
            <a:r>
              <a:rPr lang="ru-RU" sz="1100">
                <a:cs typeface="Arial"/>
              </a:rPr>
              <a:t>первичную и </a:t>
            </a:r>
            <a:r>
              <a:rPr lang="ru-RU" sz="1100">
                <a:cs typeface="Arial"/>
              </a:rPr>
              <a:t>(или) последующую (промышленную) переработку</a:t>
            </a:r>
            <a:r>
              <a:rPr lang="en-US" sz="1100">
                <a:cs typeface="Arial"/>
              </a:rPr>
              <a:t> </a:t>
            </a:r>
            <a:r>
              <a:rPr lang="ru-RU" sz="1100">
                <a:cs typeface="Arial"/>
              </a:rPr>
              <a:t>сельскохозяйственной </a:t>
            </a:r>
            <a:r>
              <a:rPr lang="ru-RU" sz="1100">
                <a:cs typeface="Arial"/>
              </a:rPr>
              <a:t>продукции и </a:t>
            </a:r>
            <a:r>
              <a:rPr lang="ru-RU" sz="1100">
                <a:cs typeface="Arial"/>
              </a:rPr>
              <a:t>ее реализацию, содержащихся в реестре потенциальных </a:t>
            </a:r>
            <a:r>
              <a:rPr lang="ru-RU" sz="1100">
                <a:cs typeface="Arial"/>
              </a:rPr>
              <a:t>заемщиков (далее – Приказ № 65) </a:t>
            </a:r>
            <a:endParaRPr/>
          </a:p>
          <a:p>
            <a:pPr algn="just">
              <a:spcBef>
                <a:spcPts val="600"/>
              </a:spcBef>
              <a:defRPr/>
            </a:pPr>
            <a:r>
              <a:rPr lang="ru-RU" sz="1100" b="1">
                <a:cs typeface="Arial"/>
              </a:rPr>
              <a:t>Приказ </a:t>
            </a:r>
            <a:r>
              <a:rPr lang="ru-RU" sz="1100" b="1">
                <a:cs typeface="Arial"/>
              </a:rPr>
              <a:t>от 28.02.2024</a:t>
            </a:r>
            <a:r>
              <a:rPr lang="en-US" sz="1100" b="1">
                <a:cs typeface="Arial"/>
              </a:rPr>
              <a:t> </a:t>
            </a:r>
            <a:r>
              <a:rPr lang="ru-RU" sz="1100" b="1">
                <a:cs typeface="Arial"/>
              </a:rPr>
              <a:t>№ 97 </a:t>
            </a:r>
            <a:r>
              <a:rPr lang="ru-RU" sz="1100">
                <a:cs typeface="Arial"/>
              </a:rPr>
              <a:t>«О</a:t>
            </a:r>
            <a:r>
              <a:rPr lang="ru-RU" sz="1100"/>
              <a:t>б утверждении порядка определения Министерством сельского хозяйства Российской Федерации максимального размера льготного краткосрочного кредита, предоставляемого одному заемщику на территории каждого субъекта Российской Федерации</a:t>
            </a:r>
            <a:r>
              <a:rPr lang="ru-RU" sz="1100"/>
              <a:t>» (далее - Приказ № 97)  </a:t>
            </a:r>
            <a:endParaRPr lang="ru-RU" sz="1100"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 bwMode="auto">
          <a:xfrm>
            <a:off x="346712" y="164724"/>
            <a:ext cx="8609220" cy="50718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/>
              <a:t>ОСОБЕННОСТИ ПРЕДОСТАВЛЕНИЯ ЛЬГОТНЫХ </a:t>
            </a:r>
            <a:r>
              <a:rPr lang="ru-RU"/>
              <a:t>КРЕДИТОВ В РАМКАХ</a:t>
            </a:r>
            <a:br>
              <a:rPr lang="ru-RU"/>
            </a:br>
            <a:r>
              <a:rPr lang="ru-RU"/>
              <a:t>РЕШЕНИЯ </a:t>
            </a:r>
            <a:r>
              <a:rPr lang="ru-RU"/>
              <a:t>№ 1969-Р (</a:t>
            </a:r>
            <a:r>
              <a:rPr lang="ru-RU"/>
              <a:t>1/4)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омер слайда 2"/>
          <p:cNvSpPr>
            <a:spLocks noGrp="1"/>
          </p:cNvSpPr>
          <p:nvPr>
            <p:ph type="sldNum" sz="quarter" idx="11"/>
          </p:nvPr>
        </p:nvSpPr>
        <p:spPr bwMode="auto">
          <a:xfrm>
            <a:off x="8125298" y="4767705"/>
            <a:ext cx="69956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036E43-BD2F-D44D-850A-5FFB25242708}" type="slidenum">
              <a:rPr lang="ru-RU" b="0">
                <a:solidFill>
                  <a:schemeClr val="tx1"/>
                </a:solidFill>
              </a:rPr>
              <a:t/>
            </a:fld>
            <a:endParaRPr lang="ru-RU" b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xmlns:a="http://schemas.openxmlformats.org/drawingml/2006/main" noGrp="1"/>
          </p:cNvGraphicFramePr>
          <p:nvPr/>
        </p:nvGraphicFramePr>
        <p:xfrm>
          <a:off x="604049" y="697230"/>
          <a:ext cx="8287032" cy="3667084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1525535"/>
                <a:gridCol w="6761497"/>
              </a:tblGrid>
              <a:tr h="209879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800"/>
                        <a:t>Параметры</a:t>
                      </a:r>
                      <a:endParaRPr lang="ru-RU" sz="8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800"/>
                        <a:t>Основные условия предоставления льготных кредитов в рамках Решения № 1969-Р</a:t>
                      </a:r>
                      <a:endParaRPr lang="ru-RU" sz="800"/>
                    </a:p>
                  </a:txBody>
                  <a:tcPr/>
                </a:tc>
              </a:tr>
              <a:tr h="580984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ru-RU" sz="800" b="1"/>
                        <a:t>Заемщик</a:t>
                      </a:r>
                      <a:endParaRPr lang="ru-RU" sz="800" b="1"/>
                    </a:p>
                  </a:txBody>
                  <a:tcPr>
                    <a:solidFill>
                      <a:srgbClr val="E6E6E6"/>
                    </a:solidFill>
                  </a:tcPr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800">
                          <a:solidFill>
                            <a:srgbClr val="000000"/>
                          </a:solidFill>
                        </a:rPr>
                        <a:t>Сельскохозяйственный товаропроизводитель/организация/индивидуальный  предприниматель</a:t>
                      </a:r>
                      <a:r>
                        <a:rPr lang="ru-RU" sz="800">
                          <a:solidFill>
                            <a:srgbClr val="000000"/>
                          </a:solidFill>
                        </a:rPr>
                        <a:t>, осуществляющие производство</a:t>
                      </a:r>
                      <a:br>
                        <a:rPr lang="ru-RU" sz="800">
                          <a:solidFill>
                            <a:srgbClr val="000000"/>
                          </a:solidFill>
                        </a:rPr>
                      </a:br>
                      <a:r>
                        <a:rPr lang="ru-RU" sz="800">
                          <a:solidFill>
                            <a:srgbClr val="000000"/>
                          </a:solidFill>
                        </a:rPr>
                        <a:t>и (или) первичную и (или) последующую (промышленную) переработку сельскохозяйственной продукции (за исключением рыболовства и рыбоводства в части искусственного воспроизводства водных биологических ресурсов) </a:t>
                      </a:r>
                      <a:r>
                        <a:rPr lang="ru-RU" sz="800"/>
                        <a:t>и (или) пищевых лесных ресурсов, а также продукции их переработки </a:t>
                      </a:r>
                      <a:r>
                        <a:rPr lang="ru-RU" sz="800">
                          <a:solidFill>
                            <a:srgbClr val="000000"/>
                          </a:solidFill>
                        </a:rPr>
                        <a:t>(в том числе на арендованных основных средствах) и ее реализацию</a:t>
                      </a:r>
                      <a:endParaRPr lang="ru-RU" sz="800"/>
                    </a:p>
                  </a:txBody>
                  <a:tcPr/>
                </a:tc>
              </a:tr>
              <a:tr h="4497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800" b="1"/>
                        <a:t>Размер льготной ставки</a:t>
                      </a:r>
                      <a:endParaRPr lang="ru-RU" sz="800" b="1"/>
                    </a:p>
                  </a:txBody>
                  <a:tcPr/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800">
                          <a:solidFill>
                            <a:schemeClr val="tx1"/>
                          </a:solidFill>
                        </a:rPr>
                        <a:t>Размер льготной ставки по кредитным договорам, заключенным в рамках Решения № 1969-Р, определяется с учетом направления целевого использования льготного краткосрочного кредита и (или) льготного инвестиционного кредита и статуса заемщика (отражено</a:t>
                      </a:r>
                      <a:br>
                        <a:rPr lang="ru-RU" sz="800">
                          <a:solidFill>
                            <a:schemeClr val="tx1"/>
                          </a:solidFill>
                        </a:rPr>
                      </a:br>
                      <a:r>
                        <a:rPr lang="ru-RU" sz="800">
                          <a:solidFill>
                            <a:schemeClr val="tx1"/>
                          </a:solidFill>
                        </a:rPr>
                        <a:t>на следующем слайде презентации)</a:t>
                      </a:r>
                      <a:endParaRPr lang="ru-RU" sz="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8756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800" b="1"/>
                        <a:t>Размер субсидирования</a:t>
                      </a:r>
                      <a:endParaRPr lang="ru-RU" sz="800" b="1"/>
                    </a:p>
                  </a:txBody>
                  <a:tcPr/>
                </a:tc>
                <a:tc>
                  <a:txBody>
                    <a:bodyPr/>
                    <a:p>
                      <a:pPr marL="0" marR="0" lvl="0" indent="0" algn="just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>
                          <a:solidFill>
                            <a:schemeClr val="tx1"/>
                          </a:solidFill>
                        </a:rPr>
                        <a:t>Размер субсидирования по кредитным договорам, заключенным в рамках Решения № 1969-Р, определяется с учетом направления целевого использования льготного краткосрочного кредита и (или) льготного инвестиционного кредита и статуса заемщика</a:t>
                      </a:r>
                      <a:r>
                        <a:rPr lang="ru-RU" sz="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>
                          <a:solidFill>
                            <a:schemeClr val="tx1"/>
                          </a:solidFill>
                        </a:rPr>
                        <a:t>(отражено</a:t>
                      </a:r>
                      <a:br>
                        <a:rPr lang="ru-RU" sz="800">
                          <a:solidFill>
                            <a:schemeClr val="tx1"/>
                          </a:solidFill>
                        </a:rPr>
                      </a:br>
                      <a:r>
                        <a:rPr lang="ru-RU" sz="800">
                          <a:solidFill>
                            <a:schemeClr val="tx1"/>
                          </a:solidFill>
                        </a:rPr>
                        <a:t>на следующем слайде</a:t>
                      </a:r>
                      <a:r>
                        <a:rPr lang="ru-RU" sz="8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800">
                          <a:solidFill>
                            <a:schemeClr val="tx1"/>
                          </a:solidFill>
                        </a:rPr>
                        <a:t>презентации)</a:t>
                      </a:r>
                      <a:endParaRPr/>
                    </a:p>
                  </a:txBody>
                  <a:tcPr/>
                </a:tc>
              </a:tr>
              <a:tr h="524697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800" b="1"/>
                        <a:t>Максимальный срок кредита</a:t>
                      </a:r>
                      <a:endParaRPr lang="ru-RU" sz="800" b="1"/>
                    </a:p>
                  </a:txBody>
                  <a:tcPr/>
                </a:tc>
                <a:tc>
                  <a:txBody>
                    <a:bodyPr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800" b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По краткосрочным</a:t>
                      </a:r>
                      <a:r>
                        <a:rPr lang="ru-RU" sz="800" b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кредитам </a:t>
                      </a:r>
                      <a:r>
                        <a:rPr lang="ru-RU" sz="800" b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ru-RU" sz="8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- до 1 года (включительно) </a:t>
                      </a:r>
                      <a:endParaRPr/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800" b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По инвестиционным кредитам </a:t>
                      </a:r>
                      <a:r>
                        <a:rPr lang="ru-RU" sz="8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– от 2 до 15 лет (включительно) </a:t>
                      </a:r>
                      <a:endParaRPr/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800" b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На цели рефинансирования </a:t>
                      </a:r>
                      <a:r>
                        <a:rPr lang="ru-RU" sz="8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– срок</a:t>
                      </a:r>
                      <a:r>
                        <a:rPr lang="ru-RU" sz="8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ru-RU" sz="8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в зависимости от цели рефинансируемого кредита</a:t>
                      </a:r>
                      <a:endParaRPr/>
                    </a:p>
                  </a:txBody>
                  <a:tcPr/>
                </a:tc>
              </a:tr>
              <a:tr h="1130891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800" b="1"/>
                        <a:t>Максимальная</a:t>
                      </a:r>
                      <a:r>
                        <a:rPr lang="ru-RU" sz="800" b="1"/>
                        <a:t> сумма кредита</a:t>
                      </a:r>
                      <a:endParaRPr lang="ru-RU" sz="800" b="1"/>
                    </a:p>
                  </a:txBody>
                  <a:tcPr/>
                </a:tc>
                <a:tc>
                  <a:txBody>
                    <a:bodyPr/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defRPr/>
                      </a:pPr>
                      <a:r>
                        <a:rPr lang="ru-RU" sz="800" b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По льготным краткосрочным</a:t>
                      </a:r>
                      <a:r>
                        <a:rPr lang="ru-RU" sz="800" b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кредитам </a:t>
                      </a:r>
                      <a:r>
                        <a:rPr lang="ru-RU" sz="800" b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ru-RU" sz="8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- м</a:t>
                      </a:r>
                      <a:r>
                        <a:rPr lang="ru-RU" sz="8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аксимальный размер льготного краткосрочного кредита, предоставляемого одному заемщику на территории каждого субъекта РФ, определяется Минсельхозом России один раз в квартал финансового года на основании предложений органов, уполномоченных высшими исполнительными органами государственной власти субъектов Российской Федерации. </a:t>
                      </a:r>
                      <a:r>
                        <a:rPr lang="ru-RU" sz="8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в порядке утвержденном Приказом № 97</a:t>
                      </a:r>
                      <a:r>
                        <a:rPr lang="ru-RU" sz="8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 </a:t>
                      </a:r>
                      <a:endParaRPr/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Информация</a:t>
                      </a:r>
                      <a:r>
                        <a:rPr lang="en-US" sz="8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ru-RU" sz="8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о максимальном размере льготного краткосрочного кредита публикуется на официальном сайте Минсельхоза России</a:t>
                      </a:r>
                      <a:r>
                        <a:rPr lang="en-US" sz="8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:</a:t>
                      </a:r>
                      <a:endParaRPr/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8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https://mcx.gov.ru/activity/state-support/measures/preferential-credit/info-plan-lgotnogo-kreditovaniya-tekushchiy-ostatok-subsidii-perechen-odobrennykh-zayavok-maksimalnyy-raz/</a:t>
                      </a:r>
                      <a:endParaRPr lang="ru-RU" sz="80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800" b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По льготным инвестиционным кредитам </a:t>
                      </a:r>
                      <a:r>
                        <a:rPr lang="ru-RU" sz="8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– без ограничения по сумме</a:t>
                      </a:r>
                      <a:endParaRPr/>
                    </a:p>
                    <a:p>
                      <a:pPr marL="0" marR="0" lvl="0" indent="0" algn="just" defTabSz="6858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По кредитам на рефинансирование задолженности </a:t>
                      </a:r>
                      <a:r>
                        <a:rPr lang="ru-RU" sz="8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–</a:t>
                      </a:r>
                      <a:r>
                        <a:rPr lang="ru-RU" sz="800" b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ru-RU" sz="8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сумма кредита не более остатка ссудной задолженности по</a:t>
                      </a:r>
                      <a:r>
                        <a:rPr lang="en-US" sz="8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ru-RU" sz="8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рефинансируемому льготному инвестиционному кредиту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 bwMode="auto">
          <a:xfrm>
            <a:off x="346712" y="319082"/>
            <a:ext cx="8511078" cy="378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/>
              <a:t>ОСОБЕННОСТИ ПРЕДОСТАВЛЕНИЯ ЛЬГОТНЫХ КРЕДИТОВ В РАМКАХ</a:t>
            </a:r>
            <a:br>
              <a:rPr lang="ru-RU"/>
            </a:br>
            <a:r>
              <a:rPr lang="ru-RU"/>
              <a:t>РЕШЕНИЯ № 1969-Р </a:t>
            </a:r>
            <a:r>
              <a:rPr lang="ru-RU"/>
              <a:t>(2/4)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омер слайда 2"/>
          <p:cNvSpPr>
            <a:spLocks noGrp="1"/>
          </p:cNvSpPr>
          <p:nvPr>
            <p:ph type="sldNum" sz="quarter" idx="11"/>
          </p:nvPr>
        </p:nvSpPr>
        <p:spPr bwMode="auto">
          <a:xfrm>
            <a:off x="8125298" y="4767705"/>
            <a:ext cx="69956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036E43-BD2F-D44D-850A-5FFB25242708}" type="slidenum">
              <a:rPr lang="ru-RU" b="0">
                <a:solidFill>
                  <a:schemeClr val="tx1"/>
                </a:solidFill>
              </a:rPr>
              <a:t/>
            </a:fld>
            <a:endParaRPr lang="ru-RU" b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572562" y="763322"/>
            <a:ext cx="8348056" cy="571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50"/>
              <a:t>В соответствии с Решением </a:t>
            </a:r>
            <a:r>
              <a:rPr lang="ru-RU" sz="1050"/>
              <a:t>№ 1969-Р </a:t>
            </a:r>
            <a:r>
              <a:rPr lang="ru-RU" sz="1050"/>
              <a:t>размер л</a:t>
            </a:r>
            <a:r>
              <a:rPr lang="ru-RU" sz="1050"/>
              <a:t>ьготной ставки и размер субсидирования по кредитным договорам, заключенным</a:t>
            </a:r>
            <a:br>
              <a:rPr lang="ru-RU" sz="1050"/>
            </a:br>
            <a:r>
              <a:rPr lang="ru-RU" sz="1050"/>
              <a:t>в </a:t>
            </a:r>
            <a:r>
              <a:rPr lang="ru-RU" sz="1050"/>
              <a:t>рамках Решения </a:t>
            </a:r>
            <a:r>
              <a:rPr lang="ru-RU" sz="1050"/>
              <a:t>№ 1969-Р</a:t>
            </a:r>
            <a:r>
              <a:rPr lang="ru-RU" sz="1050"/>
              <a:t>, определяется с учетом направления целевого использования </a:t>
            </a:r>
            <a:r>
              <a:rPr lang="ru-RU" sz="1050"/>
              <a:t>льготного краткосрочного кредита</a:t>
            </a:r>
            <a:br>
              <a:rPr lang="ru-RU" sz="1050"/>
            </a:br>
            <a:r>
              <a:rPr lang="ru-RU" sz="1050"/>
              <a:t>и (или) льготного инвестиционного кредита и </a:t>
            </a:r>
            <a:r>
              <a:rPr lang="ru-RU" sz="1050"/>
              <a:t>статуса </a:t>
            </a:r>
            <a:r>
              <a:rPr lang="ru-RU" sz="1050"/>
              <a:t>заемщика</a:t>
            </a:r>
            <a:r>
              <a:rPr lang="en-US" sz="1050"/>
              <a:t>:</a:t>
            </a:r>
            <a:endParaRPr lang="ru-RU" sz="1050"/>
          </a:p>
        </p:txBody>
      </p:sp>
      <p:sp>
        <p:nvSpPr>
          <p:cNvPr id="7" name="Текст 5"/>
          <p:cNvSpPr txBox="1"/>
          <p:nvPr/>
        </p:nvSpPr>
        <p:spPr bwMode="auto">
          <a:xfrm>
            <a:off x="572564" y="1308979"/>
            <a:ext cx="6716631" cy="310753"/>
          </a:xfrm>
          <a:prstGeom prst="rect">
            <a:avLst/>
          </a:prstGeom>
        </p:spPr>
        <p:txBody>
          <a:bodyPr/>
          <a:lstStyle>
            <a:lvl1pPr marL="172800" indent="-172800" algn="l" defTabSz="685800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SzPct val="110000"/>
              <a:buFont typeface="Arial"/>
              <a:buChar char="►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5600" indent="-172800" algn="l" defTabSz="685800">
              <a:lnSpc>
                <a:spcPct val="100000"/>
              </a:lnSpc>
              <a:spcBef>
                <a:spcPts val="200"/>
              </a:spcBef>
              <a:buClr>
                <a:srgbClr val="448A18"/>
              </a:buClr>
              <a:buFont typeface="Wingdings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400" indent="-172800" algn="l" defTabSz="685800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  <a:buFont typeface="Arial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indent="-172800" algn="l" defTabSz="685800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  <a:buFont typeface="Системный шрифт, обычный"/>
              <a:buChar char="⁃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172800" algn="l" defTabSz="685800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60000"/>
              <a:buFont typeface=".Lucida Grande UI Regular"/>
              <a:buChar char="◆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b="1"/>
              <a:t>Льготная </a:t>
            </a:r>
            <a:r>
              <a:rPr lang="ru-RU" b="1"/>
              <a:t>ставка для заемщика</a:t>
            </a:r>
            <a:endParaRPr lang="ru-RU" b="1"/>
          </a:p>
        </p:txBody>
      </p:sp>
      <p:graphicFrame>
        <p:nvGraphicFramePr>
          <p:cNvPr id="8" name="Таблица 7"/>
          <p:cNvGraphicFramePr>
            <a:graphicFrameLocks xmlns:a="http://schemas.openxmlformats.org/drawingml/2006/main" noGrp="1"/>
          </p:cNvGraphicFramePr>
          <p:nvPr/>
        </p:nvGraphicFramePr>
        <p:xfrm>
          <a:off x="638924" y="1618234"/>
          <a:ext cx="8278097" cy="2511885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2649025"/>
                <a:gridCol w="2159540"/>
                <a:gridCol w="2103979"/>
                <a:gridCol w="1365553"/>
              </a:tblGrid>
              <a:tr h="34406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800"/>
                        <a:t>Статус заемщика</a:t>
                      </a:r>
                      <a:endParaRPr lang="ru-RU" sz="8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800"/>
                        <a:t>Приложение №</a:t>
                      </a:r>
                      <a:r>
                        <a:rPr lang="ru-RU" sz="800"/>
                        <a:t> 1</a:t>
                      </a:r>
                      <a:br>
                        <a:rPr lang="ru-RU" sz="800"/>
                      </a:br>
                      <a:r>
                        <a:rPr lang="ru-RU" sz="800"/>
                        <a:t>к Приказу № 61</a:t>
                      </a:r>
                      <a:endParaRPr lang="ru-RU" sz="800"/>
                    </a:p>
                  </a:txBody>
                  <a:tcPr/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1" i="0" u="none" strike="noStrike" cap="none" spc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+mn-cs"/>
                        </a:rPr>
                        <a:t>Приложение № 2</a:t>
                      </a:r>
                      <a:br>
                        <a:rPr lang="ru-RU" sz="800" b="1" i="0" u="none" strike="noStrike" cap="none" spc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+mn-cs"/>
                        </a:rPr>
                      </a:br>
                      <a:r>
                        <a:rPr lang="ru-RU" sz="800" b="1" i="0" u="none" strike="noStrike" cap="none" spc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+mn-cs"/>
                        </a:rPr>
                        <a:t>к Приказу № 61</a:t>
                      </a:r>
                      <a:endParaRPr lang="ru-RU" sz="800" b="1" i="0" u="none" strike="noStrike" cap="none" spc="0">
                        <a:ln>
                          <a:noFill/>
                        </a:ln>
                        <a:solidFill>
                          <a:srgbClr val="FFFFFF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1" i="0" u="none" strike="noStrike" cap="none" spc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+mn-cs"/>
                        </a:rPr>
                        <a:t>Приложение № 3</a:t>
                      </a:r>
                      <a:endParaRPr/>
                    </a:p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1" i="0" u="none" strike="noStrike" cap="none" spc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+mn-cs"/>
                        </a:rPr>
                        <a:t>к Приказу № 61</a:t>
                      </a:r>
                      <a:endParaRPr lang="ru-RU" sz="800" b="1" i="0" u="none" strike="noStrike" cap="none" spc="0">
                        <a:ln>
                          <a:noFill/>
                        </a:ln>
                        <a:solidFill>
                          <a:srgbClr val="FFFFFF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192465">
                <a:tc>
                  <a:txBody>
                    <a:bodyPr/>
                    <a:p>
                      <a:pPr>
                        <a:spcAft>
                          <a:spcPts val="600"/>
                        </a:spcAft>
                        <a:defRPr/>
                      </a:pPr>
                      <a:r>
                        <a:rPr lang="ru-RU" sz="800"/>
                        <a:t>Заемщик</a:t>
                      </a:r>
                      <a:r>
                        <a:rPr lang="en-US" sz="800"/>
                        <a:t>:</a:t>
                      </a:r>
                      <a:endParaRPr/>
                    </a:p>
                    <a:p>
                      <a:pPr marL="180975" indent="-90488">
                        <a:spcAft>
                          <a:spcPts val="600"/>
                        </a:spcAft>
                        <a:buFont typeface="Arial"/>
                        <a:buChar char="•"/>
                        <a:defRPr/>
                      </a:pPr>
                      <a:r>
                        <a:rPr lang="ru-RU" sz="800"/>
                        <a:t>не</a:t>
                      </a:r>
                      <a:r>
                        <a:rPr lang="ru-RU" sz="800"/>
                        <a:t> </a:t>
                      </a:r>
                      <a:r>
                        <a:rPr lang="ru-RU" sz="8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являющийся заказчиком и (или) участником комплексного научно-технического проекта</a:t>
                      </a:r>
                      <a:br>
                        <a:rPr lang="ru-RU" sz="8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8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рамках Федеральной научно-технической программы развития сельского хозяйства</a:t>
                      </a:r>
                      <a:r>
                        <a:rPr lang="en-US" sz="8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/>
                    </a:p>
                    <a:p>
                      <a:pPr marL="180975" indent="-90488">
                        <a:buFont typeface="Arial"/>
                        <a:buChar char="•"/>
                        <a:defRPr/>
                      </a:pPr>
                      <a:r>
                        <a:rPr lang="ru-RU" sz="8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</a:t>
                      </a:r>
                      <a:r>
                        <a:rPr lang="ru-RU" sz="800"/>
                        <a:t>относящийся </a:t>
                      </a:r>
                      <a:r>
                        <a:rPr lang="ru-RU" sz="800"/>
                        <a:t>к малым формам хозяйствования (далее - МФХ)</a:t>
                      </a:r>
                      <a:endParaRPr lang="ru-RU" sz="800"/>
                    </a:p>
                  </a:txBody>
                  <a:tcPr anchor="ctr"/>
                </a:tc>
                <a:tc>
                  <a:txBody>
                    <a:bodyPr/>
                    <a:p>
                      <a:pPr marL="0" lvl="0" indent="0" algn="ctr">
                        <a:buNone/>
                        <a:defRPr/>
                      </a:pPr>
                      <a:r>
                        <a:rPr lang="ru-RU" sz="800" b="0"/>
                        <a:t>не менее 1 % годовых и не более </a:t>
                      </a:r>
                      <a:endParaRPr/>
                    </a:p>
                    <a:p>
                      <a:pPr marL="0" lvl="0" indent="0" algn="ctr">
                        <a:buNone/>
                        <a:defRPr/>
                      </a:pPr>
                      <a:r>
                        <a:rPr lang="ru-RU" sz="800" b="0"/>
                        <a:t>процентной ставки,  рассчитываемой</a:t>
                      </a:r>
                      <a:br>
                        <a:rPr lang="en-US" sz="800" b="0"/>
                      </a:br>
                      <a:r>
                        <a:rPr lang="ru-RU" sz="800" b="0"/>
                        <a:t>по формуле</a:t>
                      </a:r>
                      <a:r>
                        <a:rPr lang="en-US" sz="800" b="0"/>
                        <a:t> </a:t>
                      </a:r>
                      <a:r>
                        <a:rPr lang="ru-RU" sz="800" b="0"/>
                        <a:t>(в % годовых): </a:t>
                      </a:r>
                      <a:endParaRPr lang="en-US" sz="800" b="0"/>
                    </a:p>
                    <a:p>
                      <a:pPr marL="0" lvl="0" indent="0" algn="ctr">
                        <a:buNone/>
                        <a:defRPr/>
                      </a:pPr>
                      <a:r>
                        <a:rPr lang="ru-RU" sz="800" b="0"/>
                        <a:t>ЛС = КС БР + 2% годовых - 70%</a:t>
                      </a:r>
                      <a:r>
                        <a:rPr lang="en-US" sz="800" b="0"/>
                        <a:t>*</a:t>
                      </a:r>
                      <a:r>
                        <a:rPr lang="ru-RU" sz="800" b="0"/>
                        <a:t>КС БР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marL="0" lvl="0" indent="0" algn="ctr">
                        <a:buNone/>
                        <a:defRPr/>
                      </a:pPr>
                      <a:r>
                        <a:rPr lang="ru-RU" sz="800" b="0"/>
                        <a:t>не менее 1 % годовых</a:t>
                      </a:r>
                      <a:r>
                        <a:rPr lang="en-US" sz="800" b="0"/>
                        <a:t> </a:t>
                      </a:r>
                      <a:r>
                        <a:rPr lang="ru-RU" sz="800" b="0"/>
                        <a:t>и не более </a:t>
                      </a:r>
                      <a:endParaRPr/>
                    </a:p>
                    <a:p>
                      <a:pPr marL="0" lvl="0" indent="0" algn="ctr">
                        <a:buNone/>
                        <a:defRPr/>
                      </a:pPr>
                      <a:r>
                        <a:rPr lang="ru-RU" sz="800" b="0"/>
                        <a:t>процентной ставки, рассчитываемой</a:t>
                      </a:r>
                      <a:br>
                        <a:rPr lang="en-US" sz="800" b="0"/>
                      </a:br>
                      <a:r>
                        <a:rPr lang="ru-RU" sz="800" b="0"/>
                        <a:t>по формуле</a:t>
                      </a:r>
                      <a:r>
                        <a:rPr lang="en-US" sz="800" b="0"/>
                        <a:t> </a:t>
                      </a:r>
                      <a:r>
                        <a:rPr lang="ru-RU" sz="800" b="0"/>
                        <a:t>(в % годовых): </a:t>
                      </a:r>
                      <a:endParaRPr/>
                    </a:p>
                    <a:p>
                      <a:pPr marL="0" lvl="0" indent="0" algn="ctr">
                        <a:buNone/>
                        <a:defRPr/>
                      </a:pPr>
                      <a:r>
                        <a:rPr lang="ru-RU" sz="800" b="0"/>
                        <a:t>ЛС = КС БР + 2% годовых - 50%*КС БР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0"/>
                        <a:t>не менее 1 % годовых</a:t>
                      </a:r>
                      <a:br>
                        <a:rPr lang="ru-RU" sz="800" b="0"/>
                      </a:br>
                      <a:r>
                        <a:rPr lang="ru-RU" sz="800" b="0"/>
                        <a:t>и </a:t>
                      </a:r>
                      <a:endParaRPr/>
                    </a:p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0"/>
                        <a:t>не более 5 % годовых</a:t>
                      </a:r>
                      <a:endParaRPr/>
                    </a:p>
                    <a:p>
                      <a:pPr algn="ctr">
                        <a:defRPr/>
                      </a:pPr>
                      <a:endParaRPr lang="ru-RU" sz="800" b="0"/>
                    </a:p>
                  </a:txBody>
                  <a:tcPr anchor="ctr"/>
                </a:tc>
              </a:tr>
              <a:tr h="969623">
                <a:tc>
                  <a:txBody>
                    <a:bodyPr/>
                    <a:p>
                      <a:pPr>
                        <a:spcAft>
                          <a:spcPts val="600"/>
                        </a:spcAft>
                        <a:defRPr/>
                      </a:pPr>
                      <a:r>
                        <a:rPr lang="ru-RU" sz="800"/>
                        <a:t>Заемщик</a:t>
                      </a:r>
                      <a:r>
                        <a:rPr lang="en-US" sz="800"/>
                        <a:t>:</a:t>
                      </a:r>
                      <a:endParaRPr/>
                    </a:p>
                    <a:p>
                      <a:pPr marL="180975" indent="-95250">
                        <a:spcAft>
                          <a:spcPts val="600"/>
                        </a:spcAft>
                        <a:buFont typeface="Arial"/>
                        <a:buChar char="•"/>
                        <a:defRPr/>
                      </a:pPr>
                      <a:r>
                        <a:rPr lang="ru-RU" sz="8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являющийся заказчиком и (или) участником комплексного научно-технического проекта</a:t>
                      </a:r>
                      <a:br>
                        <a:rPr lang="ru-RU" sz="8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8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рамках Федеральной научно-технической программы развития сельского хозяйства</a:t>
                      </a:r>
                      <a:r>
                        <a:rPr lang="en-US" sz="8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/>
                    </a:p>
                    <a:p>
                      <a:pPr marL="180975" indent="-95250">
                        <a:buFont typeface="Arial"/>
                        <a:buChar char="•"/>
                        <a:defRPr/>
                      </a:pPr>
                      <a:r>
                        <a:rPr lang="ru-RU" sz="800"/>
                        <a:t>относящийся </a:t>
                      </a:r>
                      <a:r>
                        <a:rPr lang="ru-RU" sz="800"/>
                        <a:t>к МФХ</a:t>
                      </a:r>
                      <a:endParaRPr lang="ru-RU" sz="800"/>
                    </a:p>
                  </a:txBody>
                  <a:tcPr/>
                </a:tc>
                <a:tc gridSpan="2">
                  <a:txBody>
                    <a:bodyPr/>
                    <a:p>
                      <a:pPr marL="0" lvl="0" indent="0" algn="ctr">
                        <a:buNone/>
                        <a:defRPr/>
                      </a:pPr>
                      <a:r>
                        <a:rPr lang="ru-RU" sz="800" b="0"/>
                        <a:t>не менее 1 % годовых и не более процентной ставки, рассчитываемой</a:t>
                      </a:r>
                      <a:r>
                        <a:rPr lang="en-US" sz="800" b="0"/>
                        <a:t> </a:t>
                      </a:r>
                      <a:r>
                        <a:rPr lang="ru-RU" sz="800" b="0"/>
                        <a:t>по формуле (в % годовых):  ЛС = КС БР + 2% годовых - 70%*КС БР</a:t>
                      </a:r>
                      <a:endParaRPr/>
                    </a:p>
                  </a:txBody>
                  <a:tcPr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0"/>
                        <a:t>не менее 1 % годовых</a:t>
                      </a:r>
                      <a:endParaRPr/>
                    </a:p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0"/>
                        <a:t>и </a:t>
                      </a:r>
                      <a:endParaRPr/>
                    </a:p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0"/>
                        <a:t>не более 5 % годовых</a:t>
                      </a:r>
                      <a:endParaRPr lang="ru-RU" sz="800" b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 bwMode="auto">
          <a:xfrm>
            <a:off x="1702341" y="4164734"/>
            <a:ext cx="69358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800"/>
              <a:t>где</a:t>
            </a:r>
            <a:r>
              <a:rPr lang="en-US" sz="800"/>
              <a:t>:</a:t>
            </a:r>
            <a:r>
              <a:rPr lang="ru-RU" sz="800"/>
              <a:t> </a:t>
            </a:r>
            <a:endParaRPr/>
          </a:p>
          <a:p>
            <a:pPr algn="just">
              <a:defRPr/>
            </a:pPr>
            <a:r>
              <a:rPr lang="ru-RU" sz="800"/>
              <a:t>КС БР – ключевая ставка Банка </a:t>
            </a:r>
            <a:r>
              <a:rPr lang="ru-RU" sz="800"/>
              <a:t>России, </a:t>
            </a:r>
            <a:r>
              <a:rPr lang="ru-RU" sz="800"/>
              <a:t>действующая на дату заключения кредитного договора, а в течение срока действия кредитного договора – на каждую дату начисления Банком процентов по кредитному договору.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 bwMode="auto">
          <a:xfrm>
            <a:off x="346712" y="325567"/>
            <a:ext cx="8511078" cy="378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/>
              <a:t>НАПРАВЛЕНИЯ ДЕЯТЕЛЬНОСТИ ЗАЕМЩИКА ПРИ ПОЛУЧЕНИИ ЛЬГОТНОГО КРЕДИТА В РАМКАХ РЕШЕНИЯ № </a:t>
            </a:r>
            <a:r>
              <a:rPr lang="ru-RU"/>
              <a:t>1969-Р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омер слайда 2"/>
          <p:cNvSpPr>
            <a:spLocks noGrp="1"/>
          </p:cNvSpPr>
          <p:nvPr>
            <p:ph type="sldNum" sz="quarter" idx="11"/>
          </p:nvPr>
        </p:nvSpPr>
        <p:spPr bwMode="auto">
          <a:xfrm>
            <a:off x="8125298" y="4767705"/>
            <a:ext cx="69956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036E43-BD2F-D44D-850A-5FFB25242708}" type="slidenum">
              <a:rPr lang="ru-RU" b="0">
                <a:solidFill>
                  <a:schemeClr val="tx1"/>
                </a:solidFill>
              </a:rPr>
              <a:t/>
            </a:fld>
            <a:endParaRPr lang="ru-RU" b="0">
              <a:solidFill>
                <a:schemeClr val="tx1"/>
              </a:solidFill>
            </a:endParaRPr>
          </a:p>
        </p:txBody>
      </p:sp>
      <p:pic>
        <p:nvPicPr>
          <p:cNvPr id="4" name="Picture 4" descr="Зеленый восклицательный знак на прозрачном фоне (31 фото) » рисунки для  срисовки на Газ-квас.ком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809756" y="4259484"/>
            <a:ext cx="719027" cy="4495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 bwMode="auto">
          <a:xfrm>
            <a:off x="2600338" y="4484234"/>
            <a:ext cx="5143178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latin typeface="+mn-lt"/>
              </a:defRPr>
            </a:lvl1pPr>
          </a:lstStyle>
          <a:p>
            <a:pPr>
              <a:defRPr/>
            </a:pPr>
            <a:r>
              <a:rPr lang="ru-RU" sz="900" b="0">
                <a:latin typeface="Arial"/>
                <a:cs typeface="Arial"/>
              </a:rPr>
              <a:t>Продукция переработки должна соответствовать </a:t>
            </a:r>
            <a:r>
              <a:rPr lang="ru-RU" sz="900" u="sng">
                <a:latin typeface="Arial"/>
                <a:cs typeface="Arial"/>
              </a:rPr>
              <a:t>перечню</a:t>
            </a:r>
            <a:r>
              <a:rPr lang="ru-RU" sz="900" b="0">
                <a:latin typeface="Arial"/>
                <a:cs typeface="Arial"/>
              </a:rPr>
              <a:t>, утвержденному распоряжением Правительства </a:t>
            </a:r>
            <a:r>
              <a:rPr lang="ru-RU" sz="900" b="0">
                <a:latin typeface="Arial"/>
                <a:cs typeface="Arial"/>
              </a:rPr>
              <a:t>РФ от 21.08.2019 </a:t>
            </a:r>
            <a:r>
              <a:rPr lang="ru-RU" sz="900" u="sng">
                <a:latin typeface="Arial"/>
                <a:cs typeface="Arial"/>
              </a:rPr>
              <a:t>№ 1856-р </a:t>
            </a:r>
            <a:endParaRPr lang="ru-RU" sz="900" b="0">
              <a:latin typeface="Arial"/>
              <a:cs typeface="Arial"/>
            </a:endParaRPr>
          </a:p>
        </p:txBody>
      </p:sp>
      <p:sp>
        <p:nvSpPr>
          <p:cNvPr id="8" name="Block Arc 10"/>
          <p:cNvSpPr/>
          <p:nvPr/>
        </p:nvSpPr>
        <p:spPr bwMode="auto">
          <a:xfrm>
            <a:off x="624502" y="1755201"/>
            <a:ext cx="333199" cy="216118"/>
          </a:xfrm>
          <a:custGeom>
            <a:avLst/>
            <a:gdLst/>
            <a:ahLst/>
            <a:cxnLst/>
            <a:rect l="l" t="t" r="r" b="b"/>
            <a:pathLst>
              <a:path w="3219104" h="2180445" fill="norm" stroke="1" extrusionOk="0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>
              <a:solidFill>
                <a:srgbClr val="325C1A"/>
              </a:solidFill>
              <a:latin typeface="Arial"/>
              <a:cs typeface="Arial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581076" y="4062154"/>
            <a:ext cx="52555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>
                <a:latin typeface="Arial"/>
                <a:cs typeface="Arial"/>
              </a:rPr>
              <a:t>Производимая продукция должна соответствовать </a:t>
            </a:r>
            <a:r>
              <a:rPr lang="ru-RU" sz="900" b="1" u="sng">
                <a:latin typeface="Arial"/>
                <a:cs typeface="Arial"/>
              </a:rPr>
              <a:t>перечню</a:t>
            </a:r>
            <a:r>
              <a:rPr lang="ru-RU" sz="900">
                <a:latin typeface="Arial"/>
                <a:cs typeface="Arial"/>
              </a:rPr>
              <a:t>, утвержденному  распоряжением Правительства РФ </a:t>
            </a:r>
            <a:r>
              <a:rPr lang="ru-RU" sz="900">
                <a:latin typeface="Arial"/>
                <a:cs typeface="Arial"/>
              </a:rPr>
              <a:t>от </a:t>
            </a:r>
            <a:r>
              <a:rPr lang="ru-RU" sz="900">
                <a:latin typeface="Arial"/>
                <a:cs typeface="Arial"/>
              </a:rPr>
              <a:t>25.01.2017 </a:t>
            </a:r>
            <a:r>
              <a:rPr lang="ru-RU" sz="900" b="1" u="sng">
                <a:latin typeface="Arial"/>
                <a:cs typeface="Arial"/>
              </a:rPr>
              <a:t>№ 79-р </a:t>
            </a:r>
            <a:endParaRPr lang="ru-RU" sz="900">
              <a:latin typeface="Arial"/>
              <a:cs typeface="Arial"/>
            </a:endParaRPr>
          </a:p>
        </p:txBody>
      </p:sp>
      <p:sp>
        <p:nvSpPr>
          <p:cNvPr id="11" name="Oval 37"/>
          <p:cNvSpPr/>
          <p:nvPr/>
        </p:nvSpPr>
        <p:spPr bwMode="auto">
          <a:xfrm>
            <a:off x="6493793" y="1755201"/>
            <a:ext cx="542874" cy="532882"/>
          </a:xfrm>
          <a:prstGeom prst="ellipse">
            <a:avLst/>
          </a:prstGeom>
          <a:solidFill>
            <a:srgbClr val="176C29"/>
          </a:solidFill>
          <a:ln w="3175">
            <a:solidFill>
              <a:srgbClr val="E5EA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sz="90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2" name="Oval 37"/>
          <p:cNvSpPr/>
          <p:nvPr/>
        </p:nvSpPr>
        <p:spPr bwMode="auto">
          <a:xfrm>
            <a:off x="5097770" y="1763014"/>
            <a:ext cx="542874" cy="532882"/>
          </a:xfrm>
          <a:prstGeom prst="ellipse">
            <a:avLst/>
          </a:prstGeom>
          <a:solidFill>
            <a:srgbClr val="176C29"/>
          </a:solidFill>
          <a:ln w="3175">
            <a:solidFill>
              <a:srgbClr val="E5EA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sz="90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3" name="Oval 37"/>
          <p:cNvSpPr/>
          <p:nvPr/>
        </p:nvSpPr>
        <p:spPr bwMode="auto">
          <a:xfrm>
            <a:off x="580733" y="1770102"/>
            <a:ext cx="542874" cy="532882"/>
          </a:xfrm>
          <a:prstGeom prst="ellipse">
            <a:avLst/>
          </a:prstGeom>
          <a:solidFill>
            <a:srgbClr val="176C29"/>
          </a:solidFill>
          <a:ln w="3175">
            <a:solidFill>
              <a:srgbClr val="E5EA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sz="900"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335400" y="1761967"/>
            <a:ext cx="334060" cy="297452"/>
          </a:xfrm>
          <a:prstGeom prst="rect">
            <a:avLst/>
          </a:prstGeom>
          <a:effectLst/>
        </p:spPr>
      </p:pic>
      <p:sp>
        <p:nvSpPr>
          <p:cNvPr id="15" name="TextBox 14"/>
          <p:cNvSpPr txBox="1"/>
          <p:nvPr/>
        </p:nvSpPr>
        <p:spPr bwMode="auto">
          <a:xfrm>
            <a:off x="3841578" y="1299256"/>
            <a:ext cx="1517188" cy="2308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>
                <a:latin typeface="Arial"/>
                <a:cs typeface="Arial"/>
              </a:rPr>
              <a:t>Растениеводство</a:t>
            </a:r>
            <a:endParaRPr/>
          </a:p>
        </p:txBody>
      </p:sp>
      <p:sp>
        <p:nvSpPr>
          <p:cNvPr id="16" name="TextBox 15"/>
          <p:cNvSpPr txBox="1"/>
          <p:nvPr/>
        </p:nvSpPr>
        <p:spPr bwMode="auto">
          <a:xfrm>
            <a:off x="1210246" y="1288652"/>
            <a:ext cx="1172116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900" b="1">
                <a:latin typeface="Arial"/>
                <a:cs typeface="Arial"/>
              </a:rPr>
              <a:t>Животноводство</a:t>
            </a:r>
            <a:endParaRPr/>
          </a:p>
        </p:txBody>
      </p:sp>
      <p:sp>
        <p:nvSpPr>
          <p:cNvPr id="17" name="TextBox 16"/>
          <p:cNvSpPr txBox="1"/>
          <p:nvPr/>
        </p:nvSpPr>
        <p:spPr bwMode="auto">
          <a:xfrm>
            <a:off x="5967967" y="2488721"/>
            <a:ext cx="294689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900" b="1">
                <a:latin typeface="Arial"/>
                <a:cs typeface="Arial"/>
              </a:rPr>
              <a:t>Переработка пищевых лесных </a:t>
            </a:r>
            <a:r>
              <a:rPr lang="ru-RU" sz="900" b="1">
                <a:latin typeface="Arial"/>
                <a:cs typeface="Arial"/>
              </a:rPr>
              <a:t>ресурсов</a:t>
            </a:r>
            <a:endParaRPr/>
          </a:p>
          <a:p>
            <a:pPr algn="ctr">
              <a:defRPr/>
            </a:pPr>
            <a:r>
              <a:rPr lang="ru-RU" sz="900" b="1">
                <a:latin typeface="Arial"/>
                <a:cs typeface="Arial"/>
              </a:rPr>
              <a:t> </a:t>
            </a:r>
            <a:r>
              <a:rPr lang="ru-RU" sz="900" b="1" i="1">
                <a:latin typeface="Arial"/>
                <a:cs typeface="Arial"/>
              </a:rPr>
              <a:t>(дикорастущих плодов, ягод, орехов, грибов, </a:t>
            </a:r>
            <a:endParaRPr lang="ru-RU" sz="900" b="1" i="1">
              <a:latin typeface="Arial"/>
              <a:cs typeface="Arial"/>
            </a:endParaRPr>
          </a:p>
          <a:p>
            <a:pPr algn="ctr">
              <a:defRPr/>
            </a:pPr>
            <a:r>
              <a:rPr lang="ru-RU" sz="900" b="1" i="1">
                <a:latin typeface="Arial"/>
                <a:cs typeface="Arial"/>
              </a:rPr>
              <a:t>семян </a:t>
            </a:r>
            <a:r>
              <a:rPr lang="ru-RU" sz="900" b="1" i="1">
                <a:latin typeface="Arial"/>
                <a:cs typeface="Arial"/>
              </a:rPr>
              <a:t>и подобных лесных ресурсов) </a:t>
            </a:r>
            <a:r>
              <a:rPr lang="ru-RU" sz="900" b="1">
                <a:latin typeface="Arial"/>
                <a:cs typeface="Arial"/>
              </a:rPr>
              <a:t>и их реализация</a:t>
            </a:r>
            <a:endParaRPr/>
          </a:p>
        </p:txBody>
      </p:sp>
      <p:sp>
        <p:nvSpPr>
          <p:cNvPr id="18" name="Oval 37"/>
          <p:cNvSpPr/>
          <p:nvPr/>
        </p:nvSpPr>
        <p:spPr bwMode="auto">
          <a:xfrm>
            <a:off x="1809509" y="1770102"/>
            <a:ext cx="542874" cy="532882"/>
          </a:xfrm>
          <a:prstGeom prst="ellipse">
            <a:avLst/>
          </a:prstGeom>
          <a:solidFill>
            <a:srgbClr val="176C29"/>
          </a:solidFill>
          <a:ln w="3175">
            <a:solidFill>
              <a:srgbClr val="E5EA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sz="90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9" name="Oval 37"/>
          <p:cNvSpPr/>
          <p:nvPr/>
        </p:nvSpPr>
        <p:spPr bwMode="auto">
          <a:xfrm>
            <a:off x="2403600" y="1765336"/>
            <a:ext cx="542874" cy="532882"/>
          </a:xfrm>
          <a:prstGeom prst="ellipse">
            <a:avLst/>
          </a:prstGeom>
          <a:solidFill>
            <a:srgbClr val="176C29"/>
          </a:solidFill>
          <a:ln w="3175">
            <a:solidFill>
              <a:srgbClr val="E5EA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sz="90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20" name="Oval 37"/>
          <p:cNvSpPr/>
          <p:nvPr/>
        </p:nvSpPr>
        <p:spPr bwMode="auto">
          <a:xfrm>
            <a:off x="1194830" y="1759483"/>
            <a:ext cx="542874" cy="532882"/>
          </a:xfrm>
          <a:prstGeom prst="ellipse">
            <a:avLst/>
          </a:prstGeom>
          <a:solidFill>
            <a:srgbClr val="176C29"/>
          </a:solidFill>
          <a:ln w="3175">
            <a:solidFill>
              <a:srgbClr val="E5EA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sz="900"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21" name="Picture 30" descr="Корова – Бесплатные иконки: животные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tretch/>
        </p:blipFill>
        <p:spPr bwMode="auto">
          <a:xfrm>
            <a:off x="652169" y="1834121"/>
            <a:ext cx="399423" cy="399423"/>
          </a:xfrm>
          <a:prstGeom prst="rect">
            <a:avLst/>
          </a:prstGeom>
          <a:noFill/>
        </p:spPr>
      </p:pic>
      <p:pic>
        <p:nvPicPr>
          <p:cNvPr id="22" name="Picture 32" descr="Свинья – Бесплатные иконки: животные"/>
          <p:cNvPicPr>
            <a:picLocks noChangeAspect="1" noChangeArrowheads="1"/>
          </p:cNvPicPr>
          <p:nvPr/>
        </p:nvPicPr>
        <p:blipFill>
          <a:blip r:embed="rId5">
            <a:lum bright="70000" contrast="-70000"/>
          </a:blip>
          <a:stretch/>
        </p:blipFill>
        <p:spPr bwMode="auto">
          <a:xfrm>
            <a:off x="1214985" y="1808284"/>
            <a:ext cx="457559" cy="457559"/>
          </a:xfrm>
          <a:prstGeom prst="rect">
            <a:avLst/>
          </a:prstGeom>
          <a:noFill/>
        </p:spPr>
      </p:pic>
      <p:pic>
        <p:nvPicPr>
          <p:cNvPr id="23" name="Picture 20" descr="Овца – Бесплатные иконки: животные"/>
          <p:cNvPicPr>
            <a:picLocks noChangeAspect="1" noChangeArrowheads="1"/>
          </p:cNvPicPr>
          <p:nvPr/>
        </p:nvPicPr>
        <p:blipFill>
          <a:blip r:embed="rId6">
            <a:lum bright="70000" contrast="-70000"/>
          </a:blip>
          <a:stretch/>
        </p:blipFill>
        <p:spPr bwMode="auto">
          <a:xfrm flipH="1">
            <a:off x="1900336" y="1877941"/>
            <a:ext cx="356177" cy="356177"/>
          </a:xfrm>
          <a:prstGeom prst="rect">
            <a:avLst/>
          </a:prstGeom>
          <a:noFill/>
        </p:spPr>
      </p:pic>
      <p:pic>
        <p:nvPicPr>
          <p:cNvPr id="24" name="Picture 18" descr="Курица – Бесплатные иконки: еда"/>
          <p:cNvPicPr>
            <a:picLocks noChangeAspect="1" noChangeArrowheads="1"/>
          </p:cNvPicPr>
          <p:nvPr/>
        </p:nvPicPr>
        <p:blipFill>
          <a:blip r:embed="rId7">
            <a:lum bright="70000" contrast="-70000"/>
          </a:blip>
          <a:stretch/>
        </p:blipFill>
        <p:spPr bwMode="auto">
          <a:xfrm>
            <a:off x="2424052" y="1768133"/>
            <a:ext cx="557987" cy="557987"/>
          </a:xfrm>
          <a:prstGeom prst="rect">
            <a:avLst/>
          </a:prstGeom>
          <a:noFill/>
        </p:spPr>
      </p:pic>
      <p:sp>
        <p:nvSpPr>
          <p:cNvPr id="25" name="Oval 37"/>
          <p:cNvSpPr/>
          <p:nvPr/>
        </p:nvSpPr>
        <p:spPr bwMode="auto">
          <a:xfrm>
            <a:off x="6218021" y="3182114"/>
            <a:ext cx="542874" cy="543482"/>
          </a:xfrm>
          <a:prstGeom prst="ellipse">
            <a:avLst/>
          </a:prstGeom>
          <a:solidFill>
            <a:srgbClr val="176C29"/>
          </a:solidFill>
          <a:ln w="3175">
            <a:solidFill>
              <a:srgbClr val="E5EA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sz="900"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26" name="Picture 38" descr="Грибы – Бесплатные иконки: еда"/>
          <p:cNvPicPr>
            <a:picLocks noChangeAspect="1" noChangeArrowheads="1"/>
          </p:cNvPicPr>
          <p:nvPr/>
        </p:nvPicPr>
        <p:blipFill>
          <a:blip r:embed="rId8">
            <a:lum bright="70000" contrast="-70000"/>
          </a:blip>
          <a:stretch/>
        </p:blipFill>
        <p:spPr bwMode="auto">
          <a:xfrm>
            <a:off x="6275296" y="3228667"/>
            <a:ext cx="427050" cy="427050"/>
          </a:xfrm>
          <a:prstGeom prst="rect">
            <a:avLst/>
          </a:prstGeom>
          <a:noFill/>
        </p:spPr>
      </p:pic>
      <p:sp>
        <p:nvSpPr>
          <p:cNvPr id="27" name="Oval 37"/>
          <p:cNvSpPr/>
          <p:nvPr/>
        </p:nvSpPr>
        <p:spPr bwMode="auto">
          <a:xfrm>
            <a:off x="7448450" y="3194042"/>
            <a:ext cx="542874" cy="532882"/>
          </a:xfrm>
          <a:prstGeom prst="ellipse">
            <a:avLst/>
          </a:prstGeom>
          <a:solidFill>
            <a:srgbClr val="176C29"/>
          </a:solidFill>
          <a:ln w="3175">
            <a:solidFill>
              <a:srgbClr val="E5EA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sz="90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28" name="Oval 37"/>
          <p:cNvSpPr/>
          <p:nvPr/>
        </p:nvSpPr>
        <p:spPr bwMode="auto">
          <a:xfrm>
            <a:off x="6844354" y="3181196"/>
            <a:ext cx="542874" cy="532882"/>
          </a:xfrm>
          <a:prstGeom prst="ellipse">
            <a:avLst/>
          </a:prstGeom>
          <a:solidFill>
            <a:srgbClr val="176C29"/>
          </a:solidFill>
          <a:ln w="3175">
            <a:solidFill>
              <a:srgbClr val="E5EA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sz="900"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29" name="Picture 40" descr="Ягоды – Бесплатные иконки: еда"/>
          <p:cNvPicPr>
            <a:picLocks noChangeAspect="1" noChangeArrowheads="1"/>
          </p:cNvPicPr>
          <p:nvPr/>
        </p:nvPicPr>
        <p:blipFill>
          <a:blip r:embed="rId9">
            <a:lum bright="70000" contrast="-70000"/>
          </a:blip>
          <a:stretch/>
        </p:blipFill>
        <p:spPr bwMode="auto">
          <a:xfrm>
            <a:off x="6906541" y="3230153"/>
            <a:ext cx="422638" cy="422638"/>
          </a:xfrm>
          <a:prstGeom prst="rect">
            <a:avLst/>
          </a:prstGeom>
          <a:noFill/>
        </p:spPr>
      </p:pic>
      <p:pic>
        <p:nvPicPr>
          <p:cNvPr id="30" name="Picture 46" descr="Орехи – Бесплатные иконки: еда"/>
          <p:cNvPicPr>
            <a:picLocks noChangeAspect="1" noChangeArrowheads="1"/>
          </p:cNvPicPr>
          <p:nvPr/>
        </p:nvPicPr>
        <p:blipFill>
          <a:blip r:embed="rId10">
            <a:lum bright="70000" contrast="-70000"/>
          </a:blip>
          <a:stretch/>
        </p:blipFill>
        <p:spPr bwMode="auto">
          <a:xfrm>
            <a:off x="7494466" y="3225435"/>
            <a:ext cx="444405" cy="444405"/>
          </a:xfrm>
          <a:prstGeom prst="rect">
            <a:avLst/>
          </a:prstGeom>
          <a:noFill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6553681" y="1789670"/>
            <a:ext cx="379357" cy="373619"/>
          </a:xfrm>
          <a:prstGeom prst="rect">
            <a:avLst/>
          </a:prstGeom>
          <a:effectLst/>
        </p:spPr>
      </p:pic>
      <p:sp>
        <p:nvSpPr>
          <p:cNvPr id="32" name="Oval 37"/>
          <p:cNvSpPr/>
          <p:nvPr/>
        </p:nvSpPr>
        <p:spPr bwMode="auto">
          <a:xfrm>
            <a:off x="4503697" y="1766442"/>
            <a:ext cx="542874" cy="532882"/>
          </a:xfrm>
          <a:prstGeom prst="ellipse">
            <a:avLst/>
          </a:prstGeom>
          <a:solidFill>
            <a:srgbClr val="176C29"/>
          </a:solidFill>
          <a:ln w="3175">
            <a:solidFill>
              <a:srgbClr val="E5EA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sz="90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33" name="Oval 37"/>
          <p:cNvSpPr/>
          <p:nvPr/>
        </p:nvSpPr>
        <p:spPr bwMode="auto">
          <a:xfrm>
            <a:off x="3911520" y="1766161"/>
            <a:ext cx="542874" cy="532882"/>
          </a:xfrm>
          <a:prstGeom prst="ellipse">
            <a:avLst/>
          </a:prstGeom>
          <a:solidFill>
            <a:srgbClr val="176C29"/>
          </a:solidFill>
          <a:ln w="3175">
            <a:solidFill>
              <a:srgbClr val="E5EA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sz="900"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34" name="Picture 50" descr="Овощной – Бесплатные иконки: еда"/>
          <p:cNvPicPr>
            <a:picLocks noChangeAspect="1" noChangeArrowheads="1"/>
          </p:cNvPicPr>
          <p:nvPr/>
        </p:nvPicPr>
        <p:blipFill>
          <a:blip r:embed="rId12">
            <a:lum bright="70000" contrast="-70000"/>
          </a:blip>
          <a:stretch/>
        </p:blipFill>
        <p:spPr bwMode="auto">
          <a:xfrm>
            <a:off x="3973745" y="1801449"/>
            <a:ext cx="438375" cy="438375"/>
          </a:xfrm>
          <a:prstGeom prst="rect">
            <a:avLst/>
          </a:prstGeom>
          <a:noFill/>
        </p:spPr>
      </p:pic>
      <p:pic>
        <p:nvPicPr>
          <p:cNvPr id="35" name="Picture 52" descr="Виноград – Бесплатные иконки: еда"/>
          <p:cNvPicPr>
            <a:picLocks noChangeAspect="1" noChangeArrowheads="1"/>
          </p:cNvPicPr>
          <p:nvPr/>
        </p:nvPicPr>
        <p:blipFill>
          <a:blip r:embed="rId13">
            <a:lum bright="70000" contrast="-70000"/>
          </a:blip>
          <a:stretch/>
        </p:blipFill>
        <p:spPr bwMode="auto">
          <a:xfrm>
            <a:off x="4600172" y="1847497"/>
            <a:ext cx="365937" cy="365937"/>
          </a:xfrm>
          <a:prstGeom prst="rect">
            <a:avLst/>
          </a:prstGeom>
          <a:noFill/>
        </p:spPr>
      </p:pic>
      <p:pic>
        <p:nvPicPr>
          <p:cNvPr id="36" name="Picture 54" descr="Фрукты – Бесплатные иконки: еда"/>
          <p:cNvPicPr>
            <a:picLocks noChangeAspect="1" noChangeArrowheads="1"/>
          </p:cNvPicPr>
          <p:nvPr/>
        </p:nvPicPr>
        <p:blipFill>
          <a:blip r:embed="rId14">
            <a:lum bright="70000" contrast="-70000"/>
          </a:blip>
          <a:stretch/>
        </p:blipFill>
        <p:spPr bwMode="auto">
          <a:xfrm>
            <a:off x="5175474" y="1842053"/>
            <a:ext cx="387501" cy="387501"/>
          </a:xfrm>
          <a:prstGeom prst="rect">
            <a:avLst/>
          </a:prstGeom>
          <a:noFill/>
        </p:spPr>
      </p:pic>
      <p:sp>
        <p:nvSpPr>
          <p:cNvPr id="37" name="Oval 37"/>
          <p:cNvSpPr/>
          <p:nvPr/>
        </p:nvSpPr>
        <p:spPr bwMode="auto">
          <a:xfrm>
            <a:off x="3264801" y="3196177"/>
            <a:ext cx="542874" cy="532882"/>
          </a:xfrm>
          <a:prstGeom prst="ellipse">
            <a:avLst/>
          </a:prstGeom>
          <a:solidFill>
            <a:srgbClr val="176C29"/>
          </a:solidFill>
          <a:ln w="3175">
            <a:solidFill>
              <a:srgbClr val="E5EA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sz="900"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38" name="Picture 56" descr="Рыба – Бесплатные иконки: еда"/>
          <p:cNvPicPr>
            <a:picLocks noChangeAspect="1" noChangeArrowheads="1"/>
          </p:cNvPicPr>
          <p:nvPr/>
        </p:nvPicPr>
        <p:blipFill>
          <a:blip r:embed="rId15">
            <a:lum bright="70000" contrast="-70000"/>
          </a:blip>
          <a:stretch/>
        </p:blipFill>
        <p:spPr bwMode="auto">
          <a:xfrm>
            <a:off x="3294852" y="3259853"/>
            <a:ext cx="456740" cy="456740"/>
          </a:xfrm>
          <a:prstGeom prst="rect">
            <a:avLst/>
          </a:prstGeom>
          <a:noFill/>
        </p:spPr>
      </p:pic>
      <p:sp>
        <p:nvSpPr>
          <p:cNvPr id="39" name="Oval 37"/>
          <p:cNvSpPr/>
          <p:nvPr/>
        </p:nvSpPr>
        <p:spPr bwMode="auto">
          <a:xfrm>
            <a:off x="3294852" y="1769343"/>
            <a:ext cx="542874" cy="532882"/>
          </a:xfrm>
          <a:prstGeom prst="ellipse">
            <a:avLst/>
          </a:prstGeom>
          <a:solidFill>
            <a:srgbClr val="176C29"/>
          </a:solidFill>
          <a:ln w="3175">
            <a:solidFill>
              <a:srgbClr val="E5EA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sz="900"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16"/>
          <a:stretch/>
        </p:blipFill>
        <p:spPr bwMode="auto">
          <a:xfrm>
            <a:off x="3449275" y="1889394"/>
            <a:ext cx="272609" cy="324040"/>
          </a:xfrm>
          <a:prstGeom prst="rect">
            <a:avLst/>
          </a:prstGeom>
          <a:effectLst/>
        </p:spPr>
      </p:pic>
      <p:sp>
        <p:nvSpPr>
          <p:cNvPr id="42" name="TextBox 41"/>
          <p:cNvSpPr txBox="1"/>
          <p:nvPr/>
        </p:nvSpPr>
        <p:spPr bwMode="auto">
          <a:xfrm>
            <a:off x="414616" y="2533173"/>
            <a:ext cx="2870194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900" b="1">
                <a:latin typeface="Arial"/>
                <a:cs typeface="Arial"/>
              </a:rPr>
              <a:t>Реализация сельскохозяйственной </a:t>
            </a:r>
            <a:endParaRPr lang="ru-RU" sz="900" b="1">
              <a:latin typeface="Arial"/>
              <a:cs typeface="Arial"/>
            </a:endParaRPr>
          </a:p>
          <a:p>
            <a:pPr algn="ctr">
              <a:defRPr/>
            </a:pPr>
            <a:r>
              <a:rPr lang="ru-RU" sz="900" b="1">
                <a:latin typeface="Arial"/>
                <a:cs typeface="Arial"/>
              </a:rPr>
              <a:t>продукции</a:t>
            </a:r>
            <a:endParaRPr lang="ru-RU" sz="900" b="1">
              <a:latin typeface="Arial"/>
              <a:cs typeface="Arial"/>
            </a:endParaRPr>
          </a:p>
        </p:txBody>
      </p:sp>
      <p:sp>
        <p:nvSpPr>
          <p:cNvPr id="43" name="Oval 37"/>
          <p:cNvSpPr/>
          <p:nvPr/>
        </p:nvSpPr>
        <p:spPr bwMode="auto">
          <a:xfrm>
            <a:off x="5119631" y="3198404"/>
            <a:ext cx="542874" cy="532882"/>
          </a:xfrm>
          <a:prstGeom prst="ellipse">
            <a:avLst/>
          </a:prstGeom>
          <a:solidFill>
            <a:srgbClr val="176C29"/>
          </a:solidFill>
          <a:ln w="3175">
            <a:solidFill>
              <a:srgbClr val="E5EA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sz="90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44" name="Oval 37"/>
          <p:cNvSpPr/>
          <p:nvPr/>
        </p:nvSpPr>
        <p:spPr bwMode="auto">
          <a:xfrm>
            <a:off x="7105825" y="1754309"/>
            <a:ext cx="542874" cy="532882"/>
          </a:xfrm>
          <a:prstGeom prst="ellipse">
            <a:avLst/>
          </a:prstGeom>
          <a:solidFill>
            <a:srgbClr val="176C29"/>
          </a:solidFill>
          <a:ln w="3175">
            <a:solidFill>
              <a:srgbClr val="E5EA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sz="90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45" name="Oval 37"/>
          <p:cNvSpPr/>
          <p:nvPr/>
        </p:nvSpPr>
        <p:spPr bwMode="auto">
          <a:xfrm>
            <a:off x="1149233" y="3201437"/>
            <a:ext cx="542874" cy="532882"/>
          </a:xfrm>
          <a:prstGeom prst="ellipse">
            <a:avLst/>
          </a:prstGeom>
          <a:solidFill>
            <a:srgbClr val="176C29"/>
          </a:solidFill>
          <a:ln w="3175">
            <a:solidFill>
              <a:srgbClr val="E5EA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sz="900"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46" name="Picture 14" descr="Сборочная линия – Бесплатные иконки: промышленность"/>
          <p:cNvPicPr>
            <a:picLocks noChangeAspect="1" noChangeArrowheads="1"/>
          </p:cNvPicPr>
          <p:nvPr/>
        </p:nvPicPr>
        <p:blipFill>
          <a:blip r:embed="rId17">
            <a:lum bright="70000" contrast="-70000"/>
          </a:blip>
          <a:stretch/>
        </p:blipFill>
        <p:spPr bwMode="auto">
          <a:xfrm>
            <a:off x="7189370" y="1778275"/>
            <a:ext cx="407456" cy="407456"/>
          </a:xfrm>
          <a:prstGeom prst="rect">
            <a:avLst/>
          </a:prstGeom>
          <a:noFill/>
        </p:spPr>
      </p:pic>
      <p:pic>
        <p:nvPicPr>
          <p:cNvPr id="47" name="Picture 18" descr="Овощи – Бесплатные иконки: еда"/>
          <p:cNvPicPr>
            <a:picLocks noChangeAspect="1" noChangeArrowheads="1"/>
          </p:cNvPicPr>
          <p:nvPr/>
        </p:nvPicPr>
        <p:blipFill>
          <a:blip r:embed="rId18">
            <a:lum bright="70000" contrast="-70000"/>
          </a:blip>
          <a:stretch/>
        </p:blipFill>
        <p:spPr bwMode="auto">
          <a:xfrm>
            <a:off x="1236637" y="3274142"/>
            <a:ext cx="348271" cy="348271"/>
          </a:xfrm>
          <a:prstGeom prst="rect">
            <a:avLst/>
          </a:prstGeom>
          <a:noFill/>
        </p:spPr>
      </p:pic>
      <p:pic>
        <p:nvPicPr>
          <p:cNvPr id="48" name="Picture 26" descr="Консервированные продукты – Бесплатные иконки: еда"/>
          <p:cNvPicPr>
            <a:picLocks noChangeAspect="1" noChangeArrowheads="1"/>
          </p:cNvPicPr>
          <p:nvPr/>
        </p:nvPicPr>
        <p:blipFill>
          <a:blip r:embed="rId19">
            <a:lum bright="70000" contrast="-70000"/>
          </a:blip>
          <a:stretch/>
        </p:blipFill>
        <p:spPr bwMode="auto">
          <a:xfrm>
            <a:off x="5165576" y="3243066"/>
            <a:ext cx="398251" cy="398251"/>
          </a:xfrm>
          <a:prstGeom prst="rect">
            <a:avLst/>
          </a:prstGeom>
          <a:noFill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0"/>
          <a:stretch/>
        </p:blipFill>
        <p:spPr bwMode="auto">
          <a:xfrm>
            <a:off x="1747075" y="3187876"/>
            <a:ext cx="534840" cy="541183"/>
          </a:xfrm>
          <a:prstGeom prst="rect">
            <a:avLst/>
          </a:prstGeom>
        </p:spPr>
      </p:pic>
      <p:sp>
        <p:nvSpPr>
          <p:cNvPr id="50" name="Oval 37"/>
          <p:cNvSpPr/>
          <p:nvPr/>
        </p:nvSpPr>
        <p:spPr bwMode="auto">
          <a:xfrm>
            <a:off x="7694515" y="1748881"/>
            <a:ext cx="542874" cy="532882"/>
          </a:xfrm>
          <a:prstGeom prst="ellipse">
            <a:avLst/>
          </a:prstGeom>
          <a:solidFill>
            <a:srgbClr val="176C29"/>
          </a:solidFill>
          <a:ln w="3175">
            <a:solidFill>
              <a:srgbClr val="E5EA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sz="900"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51" name="Picture 30" descr="Выпечка – Бесплатные иконки: еда и ресторан"/>
          <p:cNvPicPr>
            <a:picLocks noChangeAspect="1" noChangeArrowheads="1"/>
          </p:cNvPicPr>
          <p:nvPr/>
        </p:nvPicPr>
        <p:blipFill>
          <a:blip r:embed="rId21">
            <a:lum bright="70000" contrast="-70000"/>
          </a:blip>
          <a:stretch/>
        </p:blipFill>
        <p:spPr bwMode="auto">
          <a:xfrm>
            <a:off x="7770016" y="1811587"/>
            <a:ext cx="383024" cy="383024"/>
          </a:xfrm>
          <a:prstGeom prst="rect">
            <a:avLst/>
          </a:prstGeom>
          <a:noFill/>
        </p:spPr>
      </p:pic>
      <p:sp>
        <p:nvSpPr>
          <p:cNvPr id="52" name="Скругленный прямоугольник 51"/>
          <p:cNvSpPr/>
          <p:nvPr/>
        </p:nvSpPr>
        <p:spPr bwMode="auto">
          <a:xfrm>
            <a:off x="2581076" y="4033251"/>
            <a:ext cx="5336702" cy="871634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195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800">
              <a:latin typeface="Arial"/>
              <a:cs typeface="Arial"/>
            </a:endParaRPr>
          </a:p>
        </p:txBody>
      </p:sp>
      <p:sp>
        <p:nvSpPr>
          <p:cNvPr id="53" name="Прямоугольник 52"/>
          <p:cNvSpPr/>
          <p:nvPr/>
        </p:nvSpPr>
        <p:spPr bwMode="auto">
          <a:xfrm>
            <a:off x="580733" y="752302"/>
            <a:ext cx="81529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>
                <a:latin typeface="Arial"/>
                <a:ea typeface="Cambria"/>
                <a:cs typeface="Arial"/>
              </a:rPr>
              <a:t>Предоставление </a:t>
            </a:r>
            <a:r>
              <a:rPr lang="ru-RU" sz="1200">
                <a:latin typeface="Arial"/>
                <a:ea typeface="Cambria"/>
                <a:cs typeface="Arial"/>
              </a:rPr>
              <a:t>льготного </a:t>
            </a:r>
            <a:r>
              <a:rPr lang="ru-RU" sz="1200">
                <a:latin typeface="Arial"/>
                <a:ea typeface="Cambria"/>
                <a:cs typeface="Arial"/>
              </a:rPr>
              <a:t>краткосрочного кредита и (или) </a:t>
            </a:r>
            <a:r>
              <a:rPr lang="ru-RU" sz="1200">
                <a:latin typeface="Arial"/>
                <a:ea typeface="Cambria"/>
                <a:cs typeface="Arial"/>
              </a:rPr>
              <a:t>льготного </a:t>
            </a:r>
            <a:r>
              <a:rPr lang="ru-RU" sz="1200">
                <a:latin typeface="Arial"/>
                <a:ea typeface="Cambria"/>
                <a:cs typeface="Arial"/>
              </a:rPr>
              <a:t>инвестиционного кредита осуществляется в соответствии с перечнями направлений целевого использования, утвержденными Приказом № </a:t>
            </a:r>
            <a:r>
              <a:rPr lang="ru-RU" sz="1200">
                <a:latin typeface="Arial"/>
                <a:ea typeface="Cambria"/>
                <a:cs typeface="Arial"/>
              </a:rPr>
              <a:t>61</a:t>
            </a:r>
            <a:endParaRPr lang="ru-RU" sz="1200">
              <a:latin typeface="Arial"/>
              <a:ea typeface="Cambria"/>
              <a:cs typeface="Arial"/>
            </a:endParaRPr>
          </a:p>
        </p:txBody>
      </p:sp>
      <p:sp>
        <p:nvSpPr>
          <p:cNvPr id="55" name="TextBox 54"/>
          <p:cNvSpPr txBox="1"/>
          <p:nvPr/>
        </p:nvSpPr>
        <p:spPr bwMode="auto">
          <a:xfrm>
            <a:off x="5587894" y="1251856"/>
            <a:ext cx="3529845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900" b="1">
                <a:latin typeface="Arial"/>
                <a:cs typeface="Arial"/>
              </a:rPr>
              <a:t>Переработка </a:t>
            </a:r>
            <a:r>
              <a:rPr lang="ru-RU" sz="900" b="1">
                <a:latin typeface="Arial"/>
                <a:cs typeface="Arial"/>
              </a:rPr>
              <a:t>продукции</a:t>
            </a:r>
            <a:endParaRPr/>
          </a:p>
          <a:p>
            <a:pPr algn="ctr">
              <a:defRPr/>
            </a:pPr>
            <a:r>
              <a:rPr lang="ru-RU" sz="900" b="1">
                <a:latin typeface="Arial"/>
                <a:cs typeface="Arial"/>
              </a:rPr>
              <a:t> </a:t>
            </a:r>
            <a:r>
              <a:rPr lang="ru-RU" sz="900" b="1">
                <a:latin typeface="Arial"/>
                <a:cs typeface="Arial"/>
              </a:rPr>
              <a:t>растениеводства</a:t>
            </a:r>
            <a:r>
              <a:rPr lang="ru-RU" sz="900" b="1">
                <a:latin typeface="Arial"/>
                <a:cs typeface="Arial"/>
              </a:rPr>
              <a:t>, животноводства</a:t>
            </a:r>
            <a:endParaRPr lang="ru-RU" sz="900" b="1">
              <a:latin typeface="Arial"/>
              <a:cs typeface="Arial"/>
            </a:endParaRPr>
          </a:p>
        </p:txBody>
      </p:sp>
      <p:sp>
        <p:nvSpPr>
          <p:cNvPr id="57" name="Oval 37"/>
          <p:cNvSpPr/>
          <p:nvPr/>
        </p:nvSpPr>
        <p:spPr bwMode="auto">
          <a:xfrm>
            <a:off x="3881084" y="3196728"/>
            <a:ext cx="542874" cy="532882"/>
          </a:xfrm>
          <a:prstGeom prst="ellipse">
            <a:avLst/>
          </a:prstGeom>
          <a:solidFill>
            <a:srgbClr val="176C29"/>
          </a:solidFill>
          <a:ln w="3175">
            <a:solidFill>
              <a:srgbClr val="E5EA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sz="90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59" name="Oval 37"/>
          <p:cNvSpPr/>
          <p:nvPr/>
        </p:nvSpPr>
        <p:spPr bwMode="auto">
          <a:xfrm>
            <a:off x="4515535" y="3192714"/>
            <a:ext cx="542874" cy="532882"/>
          </a:xfrm>
          <a:prstGeom prst="ellipse">
            <a:avLst/>
          </a:prstGeom>
          <a:solidFill>
            <a:srgbClr val="176C29"/>
          </a:solidFill>
          <a:ln w="3175">
            <a:solidFill>
              <a:srgbClr val="E5EA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sz="900"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1034" name="Picture 10" descr="Краб – Бесплатные иконки: еда"/>
          <p:cNvPicPr>
            <a:picLocks noChangeAspect="1" noChangeArrowheads="1"/>
          </p:cNvPicPr>
          <p:nvPr/>
        </p:nvPicPr>
        <p:blipFill>
          <a:blip r:embed="rId22">
            <a:lum bright="70000" contrast="-70000"/>
          </a:blip>
          <a:stretch/>
        </p:blipFill>
        <p:spPr bwMode="auto">
          <a:xfrm>
            <a:off x="3941889" y="3261584"/>
            <a:ext cx="412589" cy="412589"/>
          </a:xfrm>
          <a:prstGeom prst="rect">
            <a:avLst/>
          </a:prstGeom>
          <a:noFill/>
        </p:spPr>
      </p:pic>
      <p:pic>
        <p:nvPicPr>
          <p:cNvPr id="1042" name="Picture 18" descr="Креветка – Бесплатные иконки: еда"/>
          <p:cNvPicPr>
            <a:picLocks noChangeAspect="1" noChangeArrowheads="1"/>
          </p:cNvPicPr>
          <p:nvPr/>
        </p:nvPicPr>
        <p:blipFill>
          <a:blip r:embed="rId23">
            <a:lum bright="70000" contrast="-70000"/>
          </a:blip>
          <a:stretch/>
        </p:blipFill>
        <p:spPr bwMode="auto">
          <a:xfrm>
            <a:off x="4583780" y="3272319"/>
            <a:ext cx="444274" cy="444274"/>
          </a:xfrm>
          <a:prstGeom prst="rect">
            <a:avLst/>
          </a:prstGeom>
          <a:noFill/>
        </p:spPr>
      </p:pic>
      <p:sp>
        <p:nvSpPr>
          <p:cNvPr id="64" name="TextBox 63"/>
          <p:cNvSpPr txBox="1"/>
          <p:nvPr/>
        </p:nvSpPr>
        <p:spPr bwMode="auto">
          <a:xfrm>
            <a:off x="3342502" y="2516434"/>
            <a:ext cx="2510081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900" b="1">
                <a:latin typeface="Arial"/>
                <a:cs typeface="Arial"/>
              </a:rPr>
              <a:t>Производство и переработка продукции рыбоводства (товарной </a:t>
            </a:r>
            <a:r>
              <a:rPr lang="ru-RU" sz="900" b="1">
                <a:latin typeface="Arial"/>
                <a:cs typeface="Arial"/>
              </a:rPr>
              <a:t>аквакультуры</a:t>
            </a:r>
            <a:r>
              <a:rPr lang="ru-RU" sz="900" b="1">
                <a:latin typeface="Arial"/>
                <a:cs typeface="Arial"/>
              </a:rPr>
              <a:t>)</a:t>
            </a:r>
            <a:r>
              <a:rPr lang="ru-RU" sz="900" b="1">
                <a:solidFill>
                  <a:srgbClr val="000000"/>
                </a:solidFill>
              </a:rPr>
              <a:t>, и ее реализация</a:t>
            </a:r>
            <a:endParaRPr lang="ru-RU" sz="900" b="1">
              <a:latin typeface="Arial"/>
              <a:cs typeface="Arial"/>
            </a:endParaRPr>
          </a:p>
        </p:txBody>
      </p:sp>
      <p:sp>
        <p:nvSpPr>
          <p:cNvPr id="68" name="Oval 37"/>
          <p:cNvSpPr/>
          <p:nvPr/>
        </p:nvSpPr>
        <p:spPr bwMode="auto">
          <a:xfrm>
            <a:off x="573399" y="3200997"/>
            <a:ext cx="542874" cy="532882"/>
          </a:xfrm>
          <a:prstGeom prst="ellipse">
            <a:avLst/>
          </a:prstGeom>
          <a:solidFill>
            <a:srgbClr val="176C29"/>
          </a:solidFill>
          <a:ln w="3175">
            <a:solidFill>
              <a:srgbClr val="E5EA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sz="900"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1048" name="Picture 24" descr="Хлеб – Бесплатные иконки: еда и ресторан"/>
          <p:cNvPicPr>
            <a:picLocks noChangeAspect="1" noChangeArrowheads="1"/>
          </p:cNvPicPr>
          <p:nvPr/>
        </p:nvPicPr>
        <p:blipFill>
          <a:blip r:embed="rId24">
            <a:lum bright="70000" contrast="-70000"/>
          </a:blip>
          <a:stretch/>
        </p:blipFill>
        <p:spPr bwMode="auto">
          <a:xfrm>
            <a:off x="615590" y="3213422"/>
            <a:ext cx="458492" cy="458492"/>
          </a:xfrm>
          <a:prstGeom prst="rect">
            <a:avLst/>
          </a:prstGeom>
          <a:noFill/>
        </p:spPr>
      </p:pic>
      <p:sp>
        <p:nvSpPr>
          <p:cNvPr id="71" name="Oval 37"/>
          <p:cNvSpPr/>
          <p:nvPr/>
        </p:nvSpPr>
        <p:spPr bwMode="auto">
          <a:xfrm>
            <a:off x="2345455" y="3194042"/>
            <a:ext cx="542874" cy="532882"/>
          </a:xfrm>
          <a:prstGeom prst="ellipse">
            <a:avLst/>
          </a:prstGeom>
          <a:solidFill>
            <a:srgbClr val="176C29"/>
          </a:solidFill>
          <a:ln w="3175">
            <a:solidFill>
              <a:srgbClr val="E5EA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sz="900"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1054" name="Picture 30" descr="Мясо – Бесплатные иконки: еда"/>
          <p:cNvPicPr>
            <a:picLocks noChangeAspect="1" noChangeArrowheads="1"/>
          </p:cNvPicPr>
          <p:nvPr/>
        </p:nvPicPr>
        <p:blipFill>
          <a:blip r:embed="rId25">
            <a:lum bright="70000" contrast="-70000"/>
          </a:blip>
          <a:stretch/>
        </p:blipFill>
        <p:spPr bwMode="auto">
          <a:xfrm>
            <a:off x="2440169" y="3254826"/>
            <a:ext cx="426104" cy="426104"/>
          </a:xfrm>
          <a:prstGeom prst="rect">
            <a:avLst/>
          </a:prstGeom>
          <a:noFill/>
        </p:spPr>
      </p:pic>
      <p:sp>
        <p:nvSpPr>
          <p:cNvPr id="74" name="Oval 37"/>
          <p:cNvSpPr/>
          <p:nvPr/>
        </p:nvSpPr>
        <p:spPr bwMode="auto">
          <a:xfrm>
            <a:off x="8052546" y="3177790"/>
            <a:ext cx="542874" cy="540977"/>
          </a:xfrm>
          <a:prstGeom prst="ellipse">
            <a:avLst/>
          </a:prstGeom>
          <a:solidFill>
            <a:srgbClr val="176C29"/>
          </a:solidFill>
          <a:ln w="3175">
            <a:solidFill>
              <a:srgbClr val="E5EA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sz="900"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1056" name="Picture 32" descr="Варенье – Бесплатные иконки: еда"/>
          <p:cNvPicPr>
            <a:picLocks noChangeAspect="1" noChangeArrowheads="1"/>
          </p:cNvPicPr>
          <p:nvPr/>
        </p:nvPicPr>
        <p:blipFill>
          <a:blip r:embed="rId26">
            <a:lum bright="70000" contrast="-70000"/>
          </a:blip>
          <a:stretch/>
        </p:blipFill>
        <p:spPr bwMode="auto">
          <a:xfrm>
            <a:off x="8129945" y="3240391"/>
            <a:ext cx="382024" cy="38202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 bwMode="auto">
          <a:xfrm>
            <a:off x="349764" y="313285"/>
            <a:ext cx="8511078" cy="378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>
                <a:latin typeface="Arial"/>
              </a:rPr>
              <a:t>ВЗАИМОДЕЙСТВИЕ МЕЖДУ УЧАСТНИКАМИ МЕХАНИЗМА ЛЬГОТНОГО </a:t>
            </a:r>
            <a:r>
              <a:rPr lang="ru-RU">
                <a:latin typeface="Arial"/>
              </a:rPr>
              <a:t>КРЕДИТОВАНИЯ В РАМКАХ РЕШЕНИЯ № 1969-Р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омер слайда 2"/>
          <p:cNvSpPr>
            <a:spLocks noGrp="1"/>
          </p:cNvSpPr>
          <p:nvPr>
            <p:ph type="sldNum" sz="quarter" idx="11"/>
          </p:nvPr>
        </p:nvSpPr>
        <p:spPr bwMode="auto">
          <a:xfrm>
            <a:off x="8125298" y="4767705"/>
            <a:ext cx="69956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036E43-BD2F-D44D-850A-5FFB25242708}" type="slidenum">
              <a:rPr lang="ru-RU" b="0">
                <a:solidFill>
                  <a:schemeClr val="tx1"/>
                </a:solidFill>
              </a:rPr>
              <a:t/>
            </a:fld>
            <a:endParaRPr lang="ru-RU" b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2503737" y="1260862"/>
            <a:ext cx="2103725" cy="1341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3175" algn="just" defTabSz="357188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ru-RU" sz="800" b="1">
                <a:latin typeface="Arial"/>
                <a:cs typeface="Arial"/>
              </a:rPr>
              <a:t>Банк</a:t>
            </a:r>
            <a:endParaRPr/>
          </a:p>
          <a:p>
            <a:pPr marL="172800" indent="-172800" defTabSz="685800">
              <a:spcAft>
                <a:spcPts val="300"/>
              </a:spcAft>
              <a:buSzPct val="110000"/>
              <a:buFont typeface="Wingdings"/>
              <a:buChar char="Ø"/>
              <a:defRPr/>
            </a:pPr>
            <a:r>
              <a:rPr lang="ru-RU" sz="800">
                <a:latin typeface="Arial"/>
                <a:cs typeface="Arial"/>
              </a:rPr>
              <a:t>проверка </a:t>
            </a:r>
            <a:r>
              <a:rPr lang="ru-RU" sz="800">
                <a:latin typeface="Arial"/>
                <a:cs typeface="Arial"/>
              </a:rPr>
              <a:t>Заемщика </a:t>
            </a:r>
            <a:r>
              <a:rPr lang="ru-RU" sz="800">
                <a:latin typeface="Arial"/>
                <a:cs typeface="Arial"/>
              </a:rPr>
              <a:t>на соответствие требованиям </a:t>
            </a:r>
            <a:r>
              <a:rPr lang="ru-RU" sz="800">
                <a:latin typeface="Arial"/>
                <a:cs typeface="Arial"/>
              </a:rPr>
              <a:t>Банка </a:t>
            </a:r>
            <a:br>
              <a:rPr lang="ru-RU" sz="800">
                <a:latin typeface="Arial"/>
                <a:cs typeface="Arial"/>
              </a:rPr>
            </a:br>
            <a:r>
              <a:rPr lang="ru-RU" sz="800">
                <a:latin typeface="Arial"/>
                <a:cs typeface="Arial"/>
              </a:rPr>
              <a:t>и Решению № 1969-Р</a:t>
            </a:r>
            <a:endParaRPr lang="en-US" sz="800">
              <a:latin typeface="Arial"/>
              <a:cs typeface="Arial"/>
            </a:endParaRPr>
          </a:p>
          <a:p>
            <a:pPr marL="172800" indent="-172800" defTabSz="685800">
              <a:spcAft>
                <a:spcPts val="300"/>
              </a:spcAft>
              <a:buSzPct val="110000"/>
              <a:buFont typeface="Wingdings"/>
              <a:buChar char="Ø"/>
              <a:defRPr/>
            </a:pPr>
            <a:r>
              <a:rPr lang="ru-RU" sz="800">
                <a:latin typeface="Arial"/>
                <a:cs typeface="Arial"/>
              </a:rPr>
              <a:t>принятие решения </a:t>
            </a:r>
            <a:r>
              <a:rPr lang="ru-RU" sz="800">
                <a:latin typeface="Arial"/>
                <a:cs typeface="Arial"/>
              </a:rPr>
              <a:t>уполномоченным органом Банка</a:t>
            </a:r>
            <a:endParaRPr/>
          </a:p>
          <a:p>
            <a:pPr marL="172800" indent="-172800" defTabSz="685800">
              <a:spcAft>
                <a:spcPts val="300"/>
              </a:spcAft>
              <a:buSzPct val="110000"/>
              <a:buFont typeface="Wingdings"/>
              <a:buChar char="Ø"/>
              <a:defRPr/>
            </a:pPr>
            <a:r>
              <a:rPr lang="ru-RU" sz="800">
                <a:latin typeface="Arial"/>
                <a:cs typeface="Arial"/>
              </a:rPr>
              <a:t>н</a:t>
            </a:r>
            <a:r>
              <a:rPr lang="ru-RU" sz="800">
                <a:latin typeface="Arial"/>
                <a:cs typeface="Arial"/>
              </a:rPr>
              <a:t>аправление заявки Заемщика</a:t>
            </a:r>
            <a:br>
              <a:rPr lang="ru-RU" sz="800">
                <a:latin typeface="Arial"/>
                <a:cs typeface="Arial"/>
              </a:rPr>
            </a:br>
            <a:r>
              <a:rPr lang="ru-RU" sz="800">
                <a:latin typeface="Arial"/>
                <a:cs typeface="Arial"/>
              </a:rPr>
              <a:t>в Региональный орган АПК</a:t>
            </a:r>
            <a:br>
              <a:rPr lang="ru-RU" sz="800">
                <a:latin typeface="Arial"/>
                <a:cs typeface="Arial"/>
              </a:rPr>
            </a:br>
            <a:r>
              <a:rPr lang="ru-RU" sz="800">
                <a:latin typeface="Arial"/>
                <a:cs typeface="Arial"/>
              </a:rPr>
              <a:t>на согласование</a:t>
            </a:r>
            <a:endParaRPr lang="ru-RU" sz="800">
              <a:latin typeface="Arial"/>
              <a:cs typeface="Arial"/>
            </a:endParaRP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641137" y="1259386"/>
            <a:ext cx="1735679" cy="6986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just" defTabSz="357188">
              <a:spcBef>
                <a:spcPts val="0"/>
              </a:spcBef>
              <a:spcAft>
                <a:spcPts val="300"/>
              </a:spcAft>
              <a:buSzPct val="100000"/>
              <a:defRPr/>
            </a:pPr>
            <a:r>
              <a:rPr lang="ru-RU" sz="800" b="1">
                <a:latin typeface="Arial"/>
                <a:cs typeface="Arial"/>
              </a:rPr>
              <a:t>Заемщик</a:t>
            </a:r>
            <a:endParaRPr/>
          </a:p>
          <a:p>
            <a:pPr marL="172800" indent="-172800" defTabSz="685800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SzPct val="110000"/>
              <a:buFont typeface="Wingdings"/>
              <a:buChar char="Ø"/>
              <a:defRPr/>
            </a:pPr>
            <a:r>
              <a:rPr lang="ru-RU" sz="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обращение в Банк</a:t>
            </a:r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с заявкой</a:t>
            </a:r>
            <a:br>
              <a:rPr lang="ru-RU" sz="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r>
              <a:rPr lang="ru-RU" sz="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на получение </a:t>
            </a:r>
            <a:r>
              <a:rPr lang="ru-RU" sz="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Льготного </a:t>
            </a:r>
            <a:r>
              <a:rPr lang="ru-RU" sz="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кредита</a:t>
            </a:r>
            <a:endParaRPr/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4631641" y="1290797"/>
            <a:ext cx="1980524" cy="427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3175" defTabSz="357188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ru-RU" sz="800" b="1">
                <a:latin typeface="Arial"/>
                <a:cs typeface="Arial"/>
              </a:rPr>
              <a:t>Региональный орган АПК</a:t>
            </a:r>
            <a:endParaRPr/>
          </a:p>
          <a:p>
            <a:pPr marL="172800" indent="-172800" defTabSz="6858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/>
              <a:buChar char="Ø"/>
              <a:defRPr/>
            </a:pPr>
            <a:r>
              <a:rPr lang="ru-RU" sz="800">
                <a:latin typeface="Arial"/>
                <a:cs typeface="Arial"/>
              </a:rPr>
              <a:t>согласование </a:t>
            </a:r>
            <a:r>
              <a:rPr lang="ru-RU" sz="800">
                <a:latin typeface="Arial"/>
                <a:cs typeface="Arial"/>
              </a:rPr>
              <a:t>заявки </a:t>
            </a:r>
            <a:r>
              <a:rPr lang="ru-RU" sz="800">
                <a:latin typeface="Arial"/>
                <a:cs typeface="Arial"/>
              </a:rPr>
              <a:t>Заемщика</a:t>
            </a:r>
            <a:endParaRPr lang="ru-RU" sz="800">
              <a:latin typeface="Arial"/>
              <a:cs typeface="Arial"/>
            </a:endParaRPr>
          </a:p>
        </p:txBody>
      </p:sp>
      <p:cxnSp>
        <p:nvCxnSpPr>
          <p:cNvPr id="34" name="Straight Connector 25"/>
          <p:cNvCxnSpPr>
            <a:cxnSpLocks/>
          </p:cNvCxnSpPr>
          <p:nvPr/>
        </p:nvCxnSpPr>
        <p:spPr bwMode="auto">
          <a:xfrm>
            <a:off x="1313994" y="1116264"/>
            <a:ext cx="990849" cy="0"/>
          </a:xfrm>
          <a:prstGeom prst="line">
            <a:avLst/>
          </a:prstGeom>
          <a:ln w="19050" cap="rnd">
            <a:solidFill>
              <a:srgbClr val="448A18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Блок-схема: узел 34"/>
          <p:cNvSpPr/>
          <p:nvPr/>
        </p:nvSpPr>
        <p:spPr bwMode="auto">
          <a:xfrm>
            <a:off x="711478" y="903255"/>
            <a:ext cx="457200" cy="390018"/>
          </a:xfrm>
          <a:prstGeom prst="flowChartConnector">
            <a:avLst/>
          </a:prstGeom>
          <a:solidFill>
            <a:srgbClr val="FFCB05"/>
          </a:solidFill>
          <a:ln w="19050">
            <a:solidFill>
              <a:srgbClr val="195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900" b="1">
                <a:solidFill>
                  <a:srgbClr val="19502E"/>
                </a:solidFill>
              </a:rPr>
              <a:t>1</a:t>
            </a:r>
            <a:endParaRPr lang="ru-RU" sz="900" b="1">
              <a:solidFill>
                <a:srgbClr val="19502E"/>
              </a:solidFill>
            </a:endParaRPr>
          </a:p>
        </p:txBody>
      </p:sp>
      <p:cxnSp>
        <p:nvCxnSpPr>
          <p:cNvPr id="36" name="Straight Connector 25"/>
          <p:cNvCxnSpPr>
            <a:cxnSpLocks/>
          </p:cNvCxnSpPr>
          <p:nvPr/>
        </p:nvCxnSpPr>
        <p:spPr bwMode="auto">
          <a:xfrm>
            <a:off x="3116712" y="1116264"/>
            <a:ext cx="1298892" cy="0"/>
          </a:xfrm>
          <a:prstGeom prst="line">
            <a:avLst/>
          </a:prstGeom>
          <a:ln w="19050" cap="rnd">
            <a:solidFill>
              <a:srgbClr val="448A18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Блок-схема: узел 36"/>
          <p:cNvSpPr/>
          <p:nvPr/>
        </p:nvSpPr>
        <p:spPr bwMode="auto">
          <a:xfrm>
            <a:off x="2501995" y="899754"/>
            <a:ext cx="457200" cy="390018"/>
          </a:xfrm>
          <a:prstGeom prst="flowChartConnector">
            <a:avLst/>
          </a:prstGeom>
          <a:solidFill>
            <a:srgbClr val="FFCB05"/>
          </a:solidFill>
          <a:ln w="19050">
            <a:solidFill>
              <a:srgbClr val="195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900" b="1">
                <a:solidFill>
                  <a:srgbClr val="19502E"/>
                </a:solidFill>
              </a:rPr>
              <a:t>2</a:t>
            </a:r>
            <a:endParaRPr lang="ru-RU" sz="900" b="1">
              <a:solidFill>
                <a:srgbClr val="19502E"/>
              </a:solidFill>
            </a:endParaRPr>
          </a:p>
        </p:txBody>
      </p:sp>
      <p:cxnSp>
        <p:nvCxnSpPr>
          <p:cNvPr id="38" name="Straight Connector 25"/>
          <p:cNvCxnSpPr>
            <a:cxnSpLocks/>
          </p:cNvCxnSpPr>
          <p:nvPr/>
        </p:nvCxnSpPr>
        <p:spPr bwMode="auto">
          <a:xfrm>
            <a:off x="5205589" y="1123577"/>
            <a:ext cx="1406576" cy="0"/>
          </a:xfrm>
          <a:prstGeom prst="line">
            <a:avLst/>
          </a:prstGeom>
          <a:ln w="19050" cap="rnd">
            <a:solidFill>
              <a:srgbClr val="448A18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Блок-схема: узел 38"/>
          <p:cNvSpPr/>
          <p:nvPr/>
        </p:nvSpPr>
        <p:spPr bwMode="auto">
          <a:xfrm>
            <a:off x="4600409" y="899753"/>
            <a:ext cx="457200" cy="390018"/>
          </a:xfrm>
          <a:prstGeom prst="flowChartConnector">
            <a:avLst/>
          </a:prstGeom>
          <a:solidFill>
            <a:srgbClr val="FFCB05"/>
          </a:solidFill>
          <a:ln w="19050">
            <a:solidFill>
              <a:srgbClr val="195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900" b="1">
                <a:solidFill>
                  <a:srgbClr val="19502E"/>
                </a:solidFill>
              </a:rPr>
              <a:t>3</a:t>
            </a:r>
            <a:endParaRPr/>
          </a:p>
        </p:txBody>
      </p:sp>
      <p:sp>
        <p:nvSpPr>
          <p:cNvPr id="43" name="Footer Text"/>
          <p:cNvSpPr txBox="1"/>
          <p:nvPr/>
        </p:nvSpPr>
        <p:spPr bwMode="auto">
          <a:xfrm>
            <a:off x="851403" y="3071448"/>
            <a:ext cx="1524776" cy="877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marL="173038" indent="-169862" algn="just" defTabSz="357188">
              <a:spcBef>
                <a:spcPts val="0"/>
              </a:spcBef>
              <a:spcAft>
                <a:spcPts val="0"/>
              </a:spcAft>
              <a:buSzPct val="100000"/>
              <a:buBlip>
                <a:blip r:embed="rId2"/>
              </a:buBlip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/>
              </a:defRPr>
            </a:lvl1pPr>
          </a:lstStyle>
          <a:p>
            <a:pPr marL="0" indent="0">
              <a:spcAft>
                <a:spcPts val="600"/>
              </a:spcAft>
              <a:buNone/>
              <a:defRPr/>
            </a:pPr>
            <a:r>
              <a:rPr lang="ru-RU" sz="800" b="1">
                <a:solidFill>
                  <a:schemeClr val="tx1"/>
                </a:solidFill>
                <a:latin typeface="Arial"/>
                <a:cs typeface="Arial"/>
              </a:rPr>
              <a:t>Минсельхоз </a:t>
            </a:r>
            <a:r>
              <a:rPr lang="ru-RU" sz="800" b="1">
                <a:solidFill>
                  <a:schemeClr val="tx1"/>
                </a:solidFill>
                <a:latin typeface="Arial"/>
                <a:cs typeface="Arial"/>
              </a:rPr>
              <a:t>России</a:t>
            </a:r>
            <a:r>
              <a:rPr lang="ru-RU" sz="800">
                <a:solidFill>
                  <a:schemeClr val="tx1"/>
                </a:solidFill>
                <a:latin typeface="Arial"/>
                <a:cs typeface="Arial"/>
              </a:rPr>
              <a:t> </a:t>
            </a:r>
            <a:endParaRPr lang="en-US" sz="800">
              <a:solidFill>
                <a:schemeClr val="tx1"/>
              </a:solidFill>
              <a:latin typeface="Arial"/>
              <a:cs typeface="Arial"/>
            </a:endParaRPr>
          </a:p>
          <a:p>
            <a:pPr marL="172800" indent="-172800" algn="l" defTabSz="685800">
              <a:spcAft>
                <a:spcPts val="300"/>
              </a:spcAft>
              <a:buSzPct val="110000"/>
              <a:buFont typeface="Wingdings"/>
              <a:buChar char="Ø"/>
              <a:defRPr/>
            </a:pPr>
            <a:r>
              <a:rPr lang="ru-RU" sz="800">
                <a:latin typeface="Arial"/>
                <a:cs typeface="Arial"/>
              </a:rPr>
              <a:t>рассмотрение РПЗ</a:t>
            </a:r>
            <a:endParaRPr/>
          </a:p>
          <a:p>
            <a:pPr marL="172800" indent="-172800" algn="l" defTabSz="685800">
              <a:spcAft>
                <a:spcPts val="300"/>
              </a:spcAft>
              <a:buSzPct val="110000"/>
              <a:buFont typeface="Wingdings"/>
              <a:buChar char="Ø"/>
              <a:defRPr/>
            </a:pPr>
            <a:r>
              <a:rPr lang="ru-RU" sz="800">
                <a:latin typeface="Arial"/>
                <a:cs typeface="Arial"/>
              </a:rPr>
              <a:t>направление в Банк ответа</a:t>
            </a:r>
            <a:br>
              <a:rPr lang="ru-RU" sz="800">
                <a:latin typeface="Arial"/>
                <a:cs typeface="Arial"/>
              </a:rPr>
            </a:br>
            <a:r>
              <a:rPr lang="ru-RU" sz="800">
                <a:latin typeface="Arial"/>
                <a:cs typeface="Arial"/>
              </a:rPr>
              <a:t>о включении/не включении </a:t>
            </a:r>
            <a:r>
              <a:rPr lang="ru-RU" sz="800">
                <a:latin typeface="Arial"/>
                <a:cs typeface="Arial"/>
              </a:rPr>
              <a:t> </a:t>
            </a:r>
            <a:r>
              <a:rPr lang="ru-RU" sz="800">
                <a:latin typeface="Arial"/>
                <a:cs typeface="Arial"/>
              </a:rPr>
              <a:t>заемщика в Реестр заемщиков</a:t>
            </a:r>
            <a:endParaRPr/>
          </a:p>
        </p:txBody>
      </p:sp>
      <p:cxnSp>
        <p:nvCxnSpPr>
          <p:cNvPr id="44" name="Straight Connector 25"/>
          <p:cNvCxnSpPr>
            <a:cxnSpLocks/>
          </p:cNvCxnSpPr>
          <p:nvPr/>
        </p:nvCxnSpPr>
        <p:spPr bwMode="auto">
          <a:xfrm>
            <a:off x="1374588" y="2821591"/>
            <a:ext cx="1012329" cy="0"/>
          </a:xfrm>
          <a:prstGeom prst="line">
            <a:avLst/>
          </a:prstGeom>
          <a:ln w="19050" cap="rnd">
            <a:solidFill>
              <a:srgbClr val="448A18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Блок-схема: узел 44"/>
          <p:cNvSpPr/>
          <p:nvPr/>
        </p:nvSpPr>
        <p:spPr bwMode="auto">
          <a:xfrm>
            <a:off x="784555" y="2568629"/>
            <a:ext cx="455458" cy="404927"/>
          </a:xfrm>
          <a:prstGeom prst="flowChartConnector">
            <a:avLst/>
          </a:prstGeom>
          <a:solidFill>
            <a:srgbClr val="FFCB05"/>
          </a:solidFill>
          <a:ln w="19050">
            <a:solidFill>
              <a:srgbClr val="195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900" b="1">
                <a:solidFill>
                  <a:srgbClr val="19502E"/>
                </a:solidFill>
              </a:rPr>
              <a:t>5</a:t>
            </a:r>
            <a:endParaRPr lang="ru-RU" sz="900" b="1">
              <a:solidFill>
                <a:srgbClr val="19502E"/>
              </a:solidFill>
            </a:endParaRPr>
          </a:p>
        </p:txBody>
      </p:sp>
      <p:sp>
        <p:nvSpPr>
          <p:cNvPr id="46" name="Footer Text"/>
          <p:cNvSpPr txBox="1"/>
          <p:nvPr/>
        </p:nvSpPr>
        <p:spPr bwMode="auto">
          <a:xfrm>
            <a:off x="2654435" y="3079845"/>
            <a:ext cx="1903877" cy="11480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marL="173038" indent="-169862" algn="just" defTabSz="357188">
              <a:spcBef>
                <a:spcPts val="0"/>
              </a:spcBef>
              <a:spcAft>
                <a:spcPts val="0"/>
              </a:spcAft>
              <a:buSzPct val="100000"/>
              <a:buBlip>
                <a:blip r:embed="rId2"/>
              </a:buBlip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/>
              </a:defRPr>
            </a:lvl1pPr>
          </a:lstStyle>
          <a:p>
            <a:pPr marL="0" indent="0">
              <a:spcAft>
                <a:spcPts val="600"/>
              </a:spcAft>
              <a:buNone/>
              <a:defRPr/>
            </a:pPr>
            <a:r>
              <a:rPr lang="ru-RU" sz="800" b="1">
                <a:solidFill>
                  <a:schemeClr val="tx1"/>
                </a:solidFill>
                <a:latin typeface="Arial"/>
                <a:cs typeface="Arial"/>
              </a:rPr>
              <a:t>Банк</a:t>
            </a:r>
            <a:endParaRPr lang="ru-RU" sz="800" b="1">
              <a:solidFill>
                <a:schemeClr val="tx1"/>
              </a:solidFill>
              <a:latin typeface="Arial"/>
              <a:cs typeface="Arial"/>
            </a:endParaRPr>
          </a:p>
          <a:p>
            <a:pPr marL="172800" indent="-172800" algn="l" defTabSz="685800">
              <a:spcAft>
                <a:spcPts val="300"/>
              </a:spcAft>
              <a:buSzPct val="110000"/>
              <a:buFont typeface="Wingdings"/>
              <a:buChar char="Ø"/>
              <a:defRPr/>
            </a:pPr>
            <a:r>
              <a:rPr lang="ru-RU" sz="800">
                <a:latin typeface="Arial"/>
                <a:cs typeface="Arial"/>
              </a:rPr>
              <a:t>уведомление </a:t>
            </a:r>
            <a:r>
              <a:rPr lang="ru-RU" sz="800">
                <a:latin typeface="Arial"/>
                <a:cs typeface="Arial"/>
              </a:rPr>
              <a:t>Заемщика</a:t>
            </a:r>
            <a:br>
              <a:rPr lang="ru-RU" sz="800">
                <a:latin typeface="Arial"/>
                <a:cs typeface="Arial"/>
              </a:rPr>
            </a:br>
            <a:r>
              <a:rPr lang="ru-RU" sz="800">
                <a:latin typeface="Arial"/>
                <a:cs typeface="Arial"/>
              </a:rPr>
              <a:t>о решении, </a:t>
            </a:r>
            <a:r>
              <a:rPr lang="ru-RU" sz="800">
                <a:latin typeface="Arial"/>
                <a:cs typeface="Arial"/>
              </a:rPr>
              <a:t>принятом Минсельхозом </a:t>
            </a:r>
            <a:r>
              <a:rPr lang="ru-RU" sz="800">
                <a:latin typeface="Arial"/>
                <a:cs typeface="Arial"/>
              </a:rPr>
              <a:t>России</a:t>
            </a:r>
            <a:endParaRPr/>
          </a:p>
          <a:p>
            <a:pPr marL="172800" indent="-172800" algn="l" defTabSz="685800">
              <a:spcAft>
                <a:spcPts val="300"/>
              </a:spcAft>
              <a:buSzPct val="110000"/>
              <a:buFont typeface="Wingdings"/>
              <a:buChar char="Ø"/>
              <a:defRPr/>
            </a:pPr>
            <a:r>
              <a:rPr lang="ru-RU" sz="800">
                <a:latin typeface="Arial"/>
                <a:cs typeface="Arial"/>
              </a:rPr>
              <a:t>заключение льготного кредитного </a:t>
            </a:r>
            <a:r>
              <a:rPr lang="ru-RU" sz="800">
                <a:latin typeface="Arial"/>
                <a:cs typeface="Arial"/>
              </a:rPr>
              <a:t>договора </a:t>
            </a:r>
            <a:endParaRPr/>
          </a:p>
          <a:p>
            <a:pPr marL="172800" indent="-172800" algn="l" defTabSz="685800">
              <a:spcAft>
                <a:spcPts val="300"/>
              </a:spcAft>
              <a:buSzPct val="110000"/>
              <a:buFont typeface="Wingdings"/>
              <a:buChar char="Ø"/>
              <a:defRPr/>
            </a:pPr>
            <a:r>
              <a:rPr lang="ru-RU" sz="800">
                <a:latin typeface="Arial"/>
                <a:cs typeface="Arial"/>
              </a:rPr>
              <a:t>предоставление </a:t>
            </a:r>
            <a:r>
              <a:rPr lang="ru-RU" sz="800">
                <a:latin typeface="Arial"/>
                <a:cs typeface="Arial"/>
              </a:rPr>
              <a:t>заемных средств </a:t>
            </a:r>
            <a:r>
              <a:rPr lang="ru-RU" sz="800">
                <a:latin typeface="Arial"/>
                <a:cs typeface="Arial"/>
              </a:rPr>
              <a:t>заемщику</a:t>
            </a:r>
            <a:endParaRPr lang="ru-RU" sz="800">
              <a:latin typeface="Arial"/>
              <a:cs typeface="Arial"/>
            </a:endParaRPr>
          </a:p>
        </p:txBody>
      </p:sp>
      <p:cxnSp>
        <p:nvCxnSpPr>
          <p:cNvPr id="47" name="Straight Connector 25"/>
          <p:cNvCxnSpPr>
            <a:cxnSpLocks/>
          </p:cNvCxnSpPr>
          <p:nvPr/>
        </p:nvCxnSpPr>
        <p:spPr bwMode="auto">
          <a:xfrm>
            <a:off x="3188047" y="2824260"/>
            <a:ext cx="1339803" cy="0"/>
          </a:xfrm>
          <a:prstGeom prst="line">
            <a:avLst/>
          </a:prstGeom>
          <a:ln w="19050" cap="rnd">
            <a:solidFill>
              <a:srgbClr val="448A18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Блок-схема: узел 47"/>
          <p:cNvSpPr/>
          <p:nvPr/>
        </p:nvSpPr>
        <p:spPr bwMode="auto">
          <a:xfrm>
            <a:off x="2575072" y="2594970"/>
            <a:ext cx="446561" cy="391283"/>
          </a:xfrm>
          <a:prstGeom prst="flowChartConnector">
            <a:avLst/>
          </a:prstGeom>
          <a:solidFill>
            <a:srgbClr val="FFCB05"/>
          </a:solidFill>
          <a:ln w="19050">
            <a:solidFill>
              <a:srgbClr val="195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900" b="1">
                <a:solidFill>
                  <a:srgbClr val="19502E"/>
                </a:solidFill>
              </a:rPr>
              <a:t>6</a:t>
            </a:r>
            <a:endParaRPr lang="ru-RU" sz="900" b="1">
              <a:solidFill>
                <a:srgbClr val="19502E"/>
              </a:solidFill>
            </a:endParaRPr>
          </a:p>
        </p:txBody>
      </p:sp>
      <p:cxnSp>
        <p:nvCxnSpPr>
          <p:cNvPr id="52" name="Straight Connector 25"/>
          <p:cNvCxnSpPr>
            <a:cxnSpLocks/>
          </p:cNvCxnSpPr>
          <p:nvPr/>
        </p:nvCxnSpPr>
        <p:spPr bwMode="auto">
          <a:xfrm>
            <a:off x="503670" y="2802372"/>
            <a:ext cx="208802" cy="0"/>
          </a:xfrm>
          <a:prstGeom prst="line">
            <a:avLst/>
          </a:prstGeom>
          <a:ln w="19050" cap="rnd">
            <a:solidFill>
              <a:srgbClr val="448A18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25"/>
          <p:cNvCxnSpPr>
            <a:cxnSpLocks/>
          </p:cNvCxnSpPr>
          <p:nvPr/>
        </p:nvCxnSpPr>
        <p:spPr bwMode="auto">
          <a:xfrm>
            <a:off x="7393783" y="1116266"/>
            <a:ext cx="1211953" cy="7311"/>
          </a:xfrm>
          <a:prstGeom prst="line">
            <a:avLst/>
          </a:prstGeom>
          <a:ln w="19050" cap="rnd">
            <a:solidFill>
              <a:srgbClr val="448A18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Блок-схема: узел 54"/>
          <p:cNvSpPr/>
          <p:nvPr/>
        </p:nvSpPr>
        <p:spPr bwMode="auto">
          <a:xfrm>
            <a:off x="6788603" y="903255"/>
            <a:ext cx="457200" cy="390018"/>
          </a:xfrm>
          <a:prstGeom prst="flowChartConnector">
            <a:avLst/>
          </a:prstGeom>
          <a:solidFill>
            <a:srgbClr val="FFCB05"/>
          </a:solidFill>
          <a:ln w="19050">
            <a:solidFill>
              <a:srgbClr val="195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900" b="1">
                <a:solidFill>
                  <a:srgbClr val="19502E"/>
                </a:solidFill>
              </a:rPr>
              <a:t>4</a:t>
            </a:r>
            <a:endParaRPr lang="ru-RU" sz="900" b="1">
              <a:solidFill>
                <a:srgbClr val="19502E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 bwMode="auto">
          <a:xfrm>
            <a:off x="6734762" y="1327051"/>
            <a:ext cx="1870973" cy="1104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3175" algn="just" defTabSz="357188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ru-RU" sz="800" b="1">
                <a:latin typeface="Arial"/>
                <a:cs typeface="Arial"/>
              </a:rPr>
              <a:t>Банк</a:t>
            </a:r>
            <a:endParaRPr/>
          </a:p>
          <a:p>
            <a:pPr marL="172800" indent="-172800" algn="just" defTabSz="685800">
              <a:spcAft>
                <a:spcPts val="300"/>
              </a:spcAft>
              <a:buSzPct val="110000"/>
              <a:buFont typeface="Wingdings"/>
              <a:buChar char="Ø"/>
              <a:defRPr/>
            </a:pPr>
            <a:r>
              <a:rPr lang="ru-RU" sz="800">
                <a:latin typeface="Arial"/>
                <a:cs typeface="Arial"/>
              </a:rPr>
              <a:t>включение </a:t>
            </a:r>
            <a:r>
              <a:rPr lang="ru-RU" sz="800">
                <a:latin typeface="Arial"/>
                <a:cs typeface="Arial"/>
              </a:rPr>
              <a:t>заявки </a:t>
            </a:r>
            <a:r>
              <a:rPr lang="ru-RU" sz="800">
                <a:latin typeface="Arial"/>
                <a:cs typeface="Arial"/>
              </a:rPr>
              <a:t>Заемщика</a:t>
            </a:r>
            <a:br>
              <a:rPr lang="ru-RU" sz="800">
                <a:latin typeface="Arial"/>
                <a:cs typeface="Arial"/>
              </a:rPr>
            </a:br>
            <a:r>
              <a:rPr lang="ru-RU" sz="800">
                <a:latin typeface="Arial"/>
                <a:cs typeface="Arial"/>
              </a:rPr>
              <a:t>в Реестр потенциальных заемщиков (далее – РПЗ)</a:t>
            </a:r>
            <a:endParaRPr/>
          </a:p>
          <a:p>
            <a:pPr marL="180975" indent="-180975" defTabSz="685800">
              <a:spcAft>
                <a:spcPts val="300"/>
              </a:spcAft>
              <a:buSzPct val="110000"/>
              <a:buFont typeface="Wingdings"/>
              <a:buChar char="Ø"/>
              <a:defRPr/>
            </a:pPr>
            <a:r>
              <a:rPr lang="ru-RU" sz="800">
                <a:latin typeface="Arial"/>
                <a:cs typeface="Arial"/>
              </a:rPr>
              <a:t>направление РПЗ на согласование в Минсельхоз России</a:t>
            </a:r>
            <a:endParaRPr/>
          </a:p>
        </p:txBody>
      </p:sp>
      <p:sp>
        <p:nvSpPr>
          <p:cNvPr id="57" name="Прямоугольник 56"/>
          <p:cNvSpPr/>
          <p:nvPr/>
        </p:nvSpPr>
        <p:spPr bwMode="auto">
          <a:xfrm>
            <a:off x="4643335" y="3031636"/>
            <a:ext cx="1789341" cy="427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3175" defTabSz="357188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ru-RU" sz="800" b="1">
                <a:latin typeface="Arial"/>
                <a:cs typeface="Arial"/>
              </a:rPr>
              <a:t>Заемщик</a:t>
            </a:r>
            <a:endParaRPr/>
          </a:p>
          <a:p>
            <a:pPr marL="172800" indent="-172800" algn="just" defTabSz="6858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/>
              <a:buChar char="Ø"/>
              <a:defRPr/>
            </a:pPr>
            <a:r>
              <a:rPr lang="ru-RU" sz="800">
                <a:latin typeface="Arial"/>
                <a:cs typeface="Arial"/>
              </a:rPr>
              <a:t>получение Льготного кредита</a:t>
            </a:r>
            <a:endParaRPr lang="ru-RU" sz="800">
              <a:latin typeface="Arial"/>
              <a:cs typeface="Arial"/>
            </a:endParaRPr>
          </a:p>
        </p:txBody>
      </p:sp>
      <p:sp>
        <p:nvSpPr>
          <p:cNvPr id="59" name="Блок-схема: узел 58"/>
          <p:cNvSpPr/>
          <p:nvPr/>
        </p:nvSpPr>
        <p:spPr bwMode="auto">
          <a:xfrm>
            <a:off x="4667741" y="2573893"/>
            <a:ext cx="447776" cy="390018"/>
          </a:xfrm>
          <a:prstGeom prst="flowChartConnector">
            <a:avLst/>
          </a:prstGeom>
          <a:solidFill>
            <a:srgbClr val="FFCB05"/>
          </a:solidFill>
          <a:ln w="19050">
            <a:solidFill>
              <a:srgbClr val="195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900" b="1">
                <a:solidFill>
                  <a:srgbClr val="19502E"/>
                </a:solidFill>
              </a:rPr>
              <a:t>7</a:t>
            </a:r>
            <a:endParaRPr/>
          </a:p>
        </p:txBody>
      </p:sp>
      <p:pic>
        <p:nvPicPr>
          <p:cNvPr id="28" name="Picture 4" descr="Зеленый восклицательный знак на прозрачном фоне (31 фото) » рисунки для  срисовки на Газ-квас.ком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429550" y="3894710"/>
            <a:ext cx="646666" cy="416981"/>
          </a:xfrm>
          <a:prstGeom prst="rect">
            <a:avLst/>
          </a:prstGeom>
          <a:noFill/>
        </p:spPr>
      </p:pic>
      <p:sp>
        <p:nvSpPr>
          <p:cNvPr id="30" name="Скругленный прямоугольник 29"/>
          <p:cNvSpPr/>
          <p:nvPr/>
        </p:nvSpPr>
        <p:spPr bwMode="auto">
          <a:xfrm>
            <a:off x="5044182" y="3459445"/>
            <a:ext cx="3780675" cy="1287513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195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800">
              <a:latin typeface="Arial"/>
              <a:cs typeface="Arial"/>
            </a:endParaRPr>
          </a:p>
        </p:txBody>
      </p:sp>
      <p:sp>
        <p:nvSpPr>
          <p:cNvPr id="40" name="Объект 1"/>
          <p:cNvSpPr txBox="1"/>
          <p:nvPr/>
        </p:nvSpPr>
        <p:spPr bwMode="auto">
          <a:xfrm>
            <a:off x="5076216" y="3498212"/>
            <a:ext cx="3716608" cy="126949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72796" indent="-172796" algn="l" defTabSz="685783">
              <a:lnSpc>
                <a:spcPct val="100000"/>
              </a:lnSpc>
              <a:spcBef>
                <a:spcPts val="300"/>
              </a:spcBef>
              <a:buClr>
                <a:schemeClr val="accent4"/>
              </a:buClr>
              <a:buSzPct val="110000"/>
              <a:buFontTx/>
              <a:buBlip>
                <a:blip r:embed="rId4"/>
              </a:buBlip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5591" indent="-172796" algn="l" defTabSz="685783">
              <a:lnSpc>
                <a:spcPct val="100000"/>
              </a:lnSpc>
              <a:spcBef>
                <a:spcPts val="200"/>
              </a:spcBef>
              <a:buClr>
                <a:srgbClr val="448A18"/>
              </a:buClr>
              <a:buFont typeface="Wingdings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387" indent="-172796" algn="l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  <a:buFont typeface="Arial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183" indent="-172796" algn="l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  <a:buFont typeface="Системный шрифт, обычный"/>
              <a:buChar char="⁃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3978" indent="-172796" algn="l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60000"/>
              <a:buFont typeface=".Lucida Grande UI Regular"/>
              <a:buChar char="◆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2B6030"/>
              </a:buClr>
              <a:buNone/>
              <a:defRPr/>
            </a:pPr>
            <a:r>
              <a:rPr lang="ru-RU" sz="900" b="1"/>
              <a:t>Решение Минсельхоза России о возможности включения Заемщика в Реестр заемщиков действует</a:t>
            </a:r>
            <a:r>
              <a:rPr lang="ru-RU" sz="900" b="1"/>
              <a:t> в</a:t>
            </a:r>
            <a:r>
              <a:rPr lang="ru-RU" sz="900"/>
              <a:t> течение </a:t>
            </a:r>
            <a:r>
              <a:rPr lang="ru-RU" sz="900" b="1"/>
              <a:t>30 календарных дней</a:t>
            </a:r>
            <a:br>
              <a:rPr lang="ru-RU" sz="900" b="1"/>
            </a:br>
            <a:r>
              <a:rPr lang="ru-RU" sz="900"/>
              <a:t>с даты уведомления Минсельхозом России.</a:t>
            </a:r>
            <a:endParaRPr/>
          </a:p>
          <a:p>
            <a:pPr marL="0" indent="0" algn="just">
              <a:buClr>
                <a:srgbClr val="2B6030"/>
              </a:buClr>
              <a:buNone/>
              <a:defRPr/>
            </a:pPr>
            <a:r>
              <a:rPr lang="ru-RU" sz="900"/>
              <a:t>Первым днем указанного периода считается дата уведомления Минсельхозом России Банка</a:t>
            </a:r>
            <a:r>
              <a:rPr lang="en-US" sz="900"/>
              <a:t> </a:t>
            </a:r>
            <a:r>
              <a:rPr lang="ru-RU" sz="900"/>
              <a:t>о включении Заемщика в Реестр заемщиков. При этом под датой уведомления понимается дата исходящего номера письменного уведомления Минсельхоза России </a:t>
            </a:r>
            <a:r>
              <a:rPr lang="ru-RU" sz="900"/>
              <a:t>Б</a:t>
            </a:r>
            <a:r>
              <a:rPr lang="ru-RU" sz="900"/>
              <a:t>анка.</a:t>
            </a:r>
            <a:endParaRPr/>
          </a:p>
          <a:p>
            <a:pPr marL="0" indent="0" algn="just">
              <a:buClr>
                <a:srgbClr val="2B6030"/>
              </a:buClr>
              <a:buNone/>
              <a:defRPr/>
            </a:pPr>
            <a:r>
              <a:rPr lang="ru-RU" sz="900">
                <a:cs typeface="Arial"/>
              </a:rPr>
              <a:t>Банк не позднее 5 рабочих дней, следующих за днем </a:t>
            </a:r>
            <a:r>
              <a:rPr lang="ru-RU" sz="900">
                <a:cs typeface="Arial"/>
              </a:rPr>
              <a:t>заключения</a:t>
            </a:r>
            <a:br>
              <a:rPr lang="ru-RU" sz="900">
                <a:cs typeface="Arial"/>
              </a:rPr>
            </a:br>
            <a:r>
              <a:rPr lang="ru-RU" sz="900">
                <a:cs typeface="Arial"/>
              </a:rPr>
              <a:t>с </a:t>
            </a:r>
            <a:r>
              <a:rPr lang="ru-RU" sz="900">
                <a:cs typeface="Arial"/>
              </a:rPr>
              <a:t>Заемщиком </a:t>
            </a:r>
            <a:r>
              <a:rPr lang="ru-RU" sz="900">
                <a:cs typeface="Arial"/>
              </a:rPr>
              <a:t>Кредитный договор </a:t>
            </a:r>
            <a:r>
              <a:rPr lang="ru-RU" sz="900">
                <a:cs typeface="Arial"/>
              </a:rPr>
              <a:t>включает </a:t>
            </a:r>
            <a:r>
              <a:rPr lang="ru-RU" sz="900">
                <a:cs typeface="Arial"/>
              </a:rPr>
              <a:t>Заемщика в </a:t>
            </a:r>
            <a:r>
              <a:rPr lang="ru-RU" sz="900">
                <a:cs typeface="Arial"/>
              </a:rPr>
              <a:t>Реестр </a:t>
            </a:r>
            <a:r>
              <a:rPr lang="ru-RU" sz="900">
                <a:cs typeface="Arial"/>
              </a:rPr>
              <a:t>заемщиков и </a:t>
            </a:r>
            <a:r>
              <a:rPr lang="ru-RU" sz="900">
                <a:cs typeface="Arial"/>
              </a:rPr>
              <a:t>направляет об этом информацию в Минсельхоз России. </a:t>
            </a:r>
            <a:endParaRPr lang="ru-RU" sz="900">
              <a:solidFill>
                <a:srgbClr val="000000"/>
              </a:solidFill>
            </a:endParaRPr>
          </a:p>
          <a:p>
            <a:pPr marL="0" indent="0" algn="just">
              <a:buClr>
                <a:srgbClr val="2B6030"/>
              </a:buClr>
              <a:buNone/>
              <a:defRPr/>
            </a:pPr>
            <a:endParaRPr lang="ru-RU" sz="800" b="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Шаблон РСХБ_внутренняя презентация">
  <a:themeElements>
    <a:clrScheme name="Пользовательские 2">
      <a:dk1>
        <a:srgbClr val="000000"/>
      </a:dk1>
      <a:lt1>
        <a:srgbClr val="FFFFFF"/>
      </a:lt1>
      <a:dk2>
        <a:srgbClr val="E7E5E5"/>
      </a:dk2>
      <a:lt2>
        <a:srgbClr val="A8A7A9"/>
      </a:lt2>
      <a:accent1>
        <a:srgbClr val="238340"/>
      </a:accent1>
      <a:accent2>
        <a:srgbClr val="69A643"/>
      </a:accent2>
      <a:accent3>
        <a:srgbClr val="A6CE38"/>
      </a:accent3>
      <a:accent4>
        <a:srgbClr val="2B6030"/>
      </a:accent4>
      <a:accent5>
        <a:srgbClr val="FFCB05"/>
      </a:accent5>
      <a:accent6>
        <a:srgbClr val="FCC538"/>
      </a:accent6>
      <a:hlink>
        <a:srgbClr val="238340"/>
      </a:hlink>
      <a:folHlink>
        <a:srgbClr val="A6CE38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Тема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РСХБ_внутренняя презентация</Template>
  <TotalTime>0</TotalTime>
  <Words>0</Words>
  <Application>Р7-Офис/2024.3.1.487</Application>
  <DocSecurity>0</DocSecurity>
  <PresentationFormat>Экран (16:9)</PresentationFormat>
  <Paragraphs>0</Paragraphs>
  <Slides>7</Slides>
  <Notes>7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 (ДОЛЖЕН БЫТЬ В ТОЧНОМ СООТВЕТСТВИИ С НАИМЕНОВАНИЕМ ВОПРОСА, ВКЛЮЧЕННОГО В ПОВЕСТКУ ЗАСЕДАНИЯ КОЛЛЕГИАЛЬНОГО ОРГАНА, СОВЕЩАНИЯ ИЛИ МЕРОПРИЯТИЯ)</dc:title>
  <dc:subject/>
  <dc:creator>viktoriyavolk06@gmail.com</dc:creator>
  <cp:keywords/>
  <dc:description/>
  <dc:identifier/>
  <dc:language/>
  <cp:lastModifiedBy/>
  <cp:revision>345</cp:revision>
  <dcterms:created xsi:type="dcterms:W3CDTF">2021-01-29T10:45:52Z</dcterms:created>
  <dcterms:modified xsi:type="dcterms:W3CDTF">2025-02-05T06:23:01Z</dcterms:modified>
  <cp:category/>
  <cp:contentStatus/>
  <cp:version/>
</cp:coreProperties>
</file>